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x="18288000" cy="10287000"/>
  <p:notesSz cx="6858000" cy="9144000"/>
  <p:embeddedFontLst>
    <p:embeddedFont>
      <p:font typeface="Poppins Bold" charset="1" panose="00000800000000000000"/>
      <p:regular r:id="rId20"/>
    </p:embeddedFont>
    <p:embeddedFont>
      <p:font typeface="Inter Bold" charset="1" panose="020B0802030000000004"/>
      <p:regular r:id="rId21"/>
    </p:embeddedFont>
    <p:embeddedFont>
      <p:font typeface="Poppins" charset="1" panose="00000500000000000000"/>
      <p:regular r:id="rId22"/>
    </p:embeddedFont>
    <p:embeddedFont>
      <p:font typeface="Arimo" charset="1" panose="020B0604020202020204"/>
      <p:regular r:id="rId23"/>
    </p:embeddedFont>
    <p:embeddedFont>
      <p:font typeface="Fraunces Bold" charset="1" panose="00000000000000000000"/>
      <p:regular r:id="rId24"/>
    </p:embeddedFont>
    <p:embeddedFont>
      <p:font typeface="Inter" charset="1" panose="020B0502030000000004"/>
      <p:regular r:id="rId25"/>
    </p:embeddedFont>
    <p:embeddedFont>
      <p:font typeface="Fraunces Light" charset="1" panose="00000000000000000000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1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18.png" Type="http://schemas.openxmlformats.org/officeDocument/2006/relationships/image"/><Relationship Id="rId7" Target="../media/image19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png" Type="http://schemas.openxmlformats.org/officeDocument/2006/relationships/image"/><Relationship Id="rId5" Target="../media/image11.jpeg" Type="http://schemas.openxmlformats.org/officeDocument/2006/relationships/image"/><Relationship Id="rId6" Target="../media/image5.jpe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6.jpe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4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7.jpeg" Type="http://schemas.openxmlformats.org/officeDocument/2006/relationships/image"/><Relationship Id="rId4" Target="../media/image6.jpeg" Type="http://schemas.openxmlformats.org/officeDocument/2006/relationships/image"/><Relationship Id="rId5" Target="../media/image2.png" Type="http://schemas.openxmlformats.org/officeDocument/2006/relationships/image"/><Relationship Id="rId6" Target="../media/image3.svg" Type="http://schemas.openxmlformats.org/officeDocument/2006/relationships/image"/><Relationship Id="rId7" Target="../media/image4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9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Relationship Id="rId3" Target="../media/image11.jpe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4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png" Type="http://schemas.openxmlformats.org/officeDocument/2006/relationships/image"/><Relationship Id="rId5" Target="../media/image11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.png" Type="http://schemas.openxmlformats.org/officeDocument/2006/relationships/image"/><Relationship Id="rId11" Target="../media/image11.jpeg" Type="http://schemas.openxmlformats.org/officeDocument/2006/relationships/image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Relationship Id="rId6" Target="../media/image14.png" Type="http://schemas.openxmlformats.org/officeDocument/2006/relationships/image"/><Relationship Id="rId7" Target="../media/image15.svg" Type="http://schemas.openxmlformats.org/officeDocument/2006/relationships/image"/><Relationship Id="rId8" Target="../media/image16.png" Type="http://schemas.openxmlformats.org/officeDocument/2006/relationships/image"/><Relationship Id="rId9" Target="../media/image17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226309" y="-2555800"/>
            <a:ext cx="8123383" cy="9452664"/>
            <a:chOff x="0" y="0"/>
            <a:chExt cx="6985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2C3E5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168275"/>
              <a:ext cx="698500" cy="504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63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4317061" y="8391361"/>
            <a:ext cx="8123383" cy="9452664"/>
            <a:chOff x="0" y="0"/>
            <a:chExt cx="6985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2C3E5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168275"/>
              <a:ext cx="698500" cy="504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63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1216618" y="1570177"/>
            <a:ext cx="6019380" cy="5959186"/>
          </a:xfrm>
          <a:custGeom>
            <a:avLst/>
            <a:gdLst/>
            <a:ahLst/>
            <a:cxnLst/>
            <a:rect r="r" b="b" t="t" l="l"/>
            <a:pathLst>
              <a:path h="5959186" w="6019380">
                <a:moveTo>
                  <a:pt x="0" y="0"/>
                </a:moveTo>
                <a:lnTo>
                  <a:pt x="6019381" y="0"/>
                </a:lnTo>
                <a:lnTo>
                  <a:pt x="6019381" y="5959186"/>
                </a:lnTo>
                <a:lnTo>
                  <a:pt x="0" y="595918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7200348" y="9858659"/>
            <a:ext cx="3324390" cy="523591"/>
          </a:xfrm>
          <a:custGeom>
            <a:avLst/>
            <a:gdLst/>
            <a:ahLst/>
            <a:cxnLst/>
            <a:rect r="r" b="b" t="t" l="l"/>
            <a:pathLst>
              <a:path h="523591" w="3324390">
                <a:moveTo>
                  <a:pt x="0" y="0"/>
                </a:moveTo>
                <a:lnTo>
                  <a:pt x="3324390" y="0"/>
                </a:lnTo>
                <a:lnTo>
                  <a:pt x="3324390" y="523591"/>
                </a:lnTo>
                <a:lnTo>
                  <a:pt x="0" y="52359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4686495" y="-147124"/>
            <a:ext cx="3324390" cy="523591"/>
          </a:xfrm>
          <a:custGeom>
            <a:avLst/>
            <a:gdLst/>
            <a:ahLst/>
            <a:cxnLst/>
            <a:rect r="r" b="b" t="t" l="l"/>
            <a:pathLst>
              <a:path h="523591" w="3324390">
                <a:moveTo>
                  <a:pt x="0" y="0"/>
                </a:moveTo>
                <a:lnTo>
                  <a:pt x="3324390" y="0"/>
                </a:lnTo>
                <a:lnTo>
                  <a:pt x="3324390" y="523591"/>
                </a:lnTo>
                <a:lnTo>
                  <a:pt x="0" y="52359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12924" y="0"/>
            <a:ext cx="3587348" cy="704322"/>
          </a:xfrm>
          <a:custGeom>
            <a:avLst/>
            <a:gdLst/>
            <a:ahLst/>
            <a:cxnLst/>
            <a:rect r="r" b="b" t="t" l="l"/>
            <a:pathLst>
              <a:path h="704322" w="3587348">
                <a:moveTo>
                  <a:pt x="0" y="0"/>
                </a:moveTo>
                <a:lnTo>
                  <a:pt x="3587348" y="0"/>
                </a:lnTo>
                <a:lnTo>
                  <a:pt x="3587348" y="704322"/>
                </a:lnTo>
                <a:lnTo>
                  <a:pt x="0" y="70432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028700" y="1143575"/>
            <a:ext cx="12172431" cy="17675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25"/>
              </a:lnSpc>
            </a:pPr>
            <a:r>
              <a:rPr lang="en-US" sz="6432" b="true">
                <a:solidFill>
                  <a:srgbClr val="2C3E50"/>
                </a:solidFill>
                <a:latin typeface="Poppins Bold"/>
                <a:ea typeface="Poppins Bold"/>
                <a:cs typeface="Poppins Bold"/>
                <a:sym typeface="Poppins Bold"/>
              </a:rPr>
              <a:t>TEXT SUMMARIZATION WITH BART-LARGE +LORA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3913584"/>
            <a:ext cx="9012595" cy="969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44"/>
              </a:lnSpc>
            </a:pPr>
            <a:r>
              <a:rPr lang="en-US" sz="3538" b="true">
                <a:solidFill>
                  <a:srgbClr val="00C2FF"/>
                </a:solidFill>
                <a:latin typeface="Poppins Bold"/>
                <a:ea typeface="Poppins Bold"/>
                <a:cs typeface="Poppins Bold"/>
                <a:sym typeface="Poppins Bold"/>
              </a:rPr>
              <a:t>FINAL PROJECT KECERDASAN BUATAN (LANJUT)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37225" y="5928424"/>
            <a:ext cx="10022929" cy="22736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19"/>
              </a:lnSpc>
            </a:pPr>
            <a:r>
              <a:rPr lang="en-US" b="true" sz="2622" spc="52">
                <a:solidFill>
                  <a:srgbClr val="2C3E50"/>
                </a:solidFill>
                <a:latin typeface="Inter Bold"/>
                <a:ea typeface="Inter Bold"/>
                <a:cs typeface="Inter Bold"/>
                <a:sym typeface="Inter Bold"/>
              </a:rPr>
              <a:t>Kelompok 6</a:t>
            </a:r>
          </a:p>
          <a:p>
            <a:pPr algn="just">
              <a:lnSpc>
                <a:spcPts val="3619"/>
              </a:lnSpc>
            </a:pPr>
            <a:r>
              <a:rPr lang="en-US" b="true" sz="2622" spc="52">
                <a:solidFill>
                  <a:srgbClr val="2C3E50"/>
                </a:solidFill>
                <a:latin typeface="Inter Bold"/>
                <a:ea typeface="Inter Bold"/>
                <a:cs typeface="Inter Bold"/>
                <a:sym typeface="Inter Bold"/>
              </a:rPr>
              <a:t>1. 23.61.0266 Satria </a:t>
            </a:r>
            <a:r>
              <a:rPr lang="en-US" b="true" sz="2622" spc="52">
                <a:solidFill>
                  <a:srgbClr val="2C3E50"/>
                </a:solidFill>
                <a:latin typeface="Inter Bold"/>
                <a:ea typeface="Inter Bold"/>
                <a:cs typeface="Inter Bold"/>
                <a:sym typeface="Inter Bold"/>
              </a:rPr>
              <a:t>Irfan Prayoga (Amikom Yogyakarta)</a:t>
            </a:r>
          </a:p>
          <a:p>
            <a:pPr algn="just">
              <a:lnSpc>
                <a:spcPts val="3619"/>
              </a:lnSpc>
            </a:pPr>
            <a:r>
              <a:rPr lang="en-US" b="true" sz="2622" spc="52">
                <a:solidFill>
                  <a:srgbClr val="2C3E50"/>
                </a:solidFill>
                <a:latin typeface="Inter Bold"/>
                <a:ea typeface="Inter Bold"/>
                <a:cs typeface="Inter Bold"/>
                <a:sym typeface="Inter Bold"/>
              </a:rPr>
              <a:t>2. 23.61.0256 Latif Ibrahim (Amikom Yogyakarta)</a:t>
            </a:r>
          </a:p>
          <a:p>
            <a:pPr algn="just">
              <a:lnSpc>
                <a:spcPts val="3619"/>
              </a:lnSpc>
            </a:pPr>
            <a:r>
              <a:rPr lang="en-US" b="true" sz="2622" spc="52">
                <a:solidFill>
                  <a:srgbClr val="2C3E50"/>
                </a:solidFill>
                <a:latin typeface="Inter Bold"/>
                <a:ea typeface="Inter Bold"/>
                <a:cs typeface="Inter Bold"/>
                <a:sym typeface="Inter Bold"/>
              </a:rPr>
              <a:t>3. 2303010099 Ivan Harpan Nurhakim (Univ. Perjuangan)</a:t>
            </a:r>
          </a:p>
          <a:p>
            <a:pPr algn="just">
              <a:lnSpc>
                <a:spcPts val="3619"/>
              </a:lnSpc>
            </a:pPr>
            <a:r>
              <a:rPr lang="en-US" b="true" sz="2622" spc="52">
                <a:solidFill>
                  <a:srgbClr val="2C3E50"/>
                </a:solidFill>
                <a:latin typeface="Inter Bold"/>
                <a:ea typeface="Inter Bold"/>
                <a:cs typeface="Inter Bold"/>
                <a:sym typeface="Inter Bold"/>
              </a:rPr>
              <a:t>4. 2303010112 Akmal Khalid (Univ. Perjuangan)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28700" y="2897037"/>
            <a:ext cx="9812091" cy="8593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81"/>
              </a:lnSpc>
            </a:pPr>
            <a:r>
              <a:rPr lang="en-US" sz="318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PARAMETER-EFFICIENT FINE-TUNING FOR ABSTRACTIVE SUMMARIZATION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946982" y="5594636"/>
            <a:ext cx="14884693" cy="17320370"/>
            <a:chOff x="0" y="0"/>
            <a:chExt cx="6985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2C3E5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168275"/>
              <a:ext cx="698500" cy="504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63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1103296" y="8916748"/>
            <a:ext cx="4000919" cy="4655615"/>
            <a:chOff x="0" y="0"/>
            <a:chExt cx="6985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blipFill>
              <a:blip r:embed="rId2"/>
              <a:stretch>
                <a:fillRect l="-53434" t="0" r="-53434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2471080" y="9909719"/>
            <a:ext cx="3324390" cy="523591"/>
          </a:xfrm>
          <a:custGeom>
            <a:avLst/>
            <a:gdLst/>
            <a:ahLst/>
            <a:cxnLst/>
            <a:rect r="r" b="b" t="t" l="l"/>
            <a:pathLst>
              <a:path h="523591" w="3324390">
                <a:moveTo>
                  <a:pt x="0" y="0"/>
                </a:moveTo>
                <a:lnTo>
                  <a:pt x="3324390" y="0"/>
                </a:lnTo>
                <a:lnTo>
                  <a:pt x="3324390" y="523592"/>
                </a:lnTo>
                <a:lnTo>
                  <a:pt x="0" y="5235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1441561" y="-142919"/>
            <a:ext cx="3324390" cy="523591"/>
          </a:xfrm>
          <a:custGeom>
            <a:avLst/>
            <a:gdLst/>
            <a:ahLst/>
            <a:cxnLst/>
            <a:rect r="r" b="b" t="t" l="l"/>
            <a:pathLst>
              <a:path h="523591" w="3324390">
                <a:moveTo>
                  <a:pt x="0" y="0"/>
                </a:moveTo>
                <a:lnTo>
                  <a:pt x="3324390" y="0"/>
                </a:lnTo>
                <a:lnTo>
                  <a:pt x="3324390" y="523592"/>
                </a:lnTo>
                <a:lnTo>
                  <a:pt x="0" y="5235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38966" y="0"/>
            <a:ext cx="3587348" cy="704322"/>
          </a:xfrm>
          <a:custGeom>
            <a:avLst/>
            <a:gdLst/>
            <a:ahLst/>
            <a:cxnLst/>
            <a:rect r="r" b="b" t="t" l="l"/>
            <a:pathLst>
              <a:path h="704322" w="3587348">
                <a:moveTo>
                  <a:pt x="0" y="0"/>
                </a:moveTo>
                <a:lnTo>
                  <a:pt x="3587348" y="0"/>
                </a:lnTo>
                <a:lnTo>
                  <a:pt x="3587348" y="704322"/>
                </a:lnTo>
                <a:lnTo>
                  <a:pt x="0" y="70432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816873" y="1609285"/>
            <a:ext cx="11016629" cy="668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88"/>
              </a:lnSpc>
            </a:pPr>
            <a:r>
              <a:rPr lang="en-US" sz="4649" b="true">
                <a:solidFill>
                  <a:srgbClr val="2C3E50"/>
                </a:solidFill>
                <a:latin typeface="Poppins Bold"/>
                <a:ea typeface="Poppins Bold"/>
                <a:cs typeface="Poppins Bold"/>
                <a:sym typeface="Poppins Bold"/>
              </a:rPr>
              <a:t>Implementasi Sistem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16873" y="2460979"/>
            <a:ext cx="4717063" cy="434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44"/>
              </a:lnSpc>
            </a:pPr>
            <a:r>
              <a:rPr lang="en-US" sz="2821" b="true">
                <a:solidFill>
                  <a:srgbClr val="3B4540"/>
                </a:solidFill>
                <a:latin typeface="Fraunces Bold"/>
                <a:ea typeface="Fraunces Bold"/>
                <a:cs typeface="Fraunces Bold"/>
                <a:sym typeface="Fraunces Bold"/>
              </a:rPr>
              <a:t>Lingkungan &amp; Tools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16873" y="3137205"/>
            <a:ext cx="5826099" cy="4302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36843" indent="-168421" lvl="1">
              <a:lnSpc>
                <a:spcPts val="3644"/>
              </a:lnSpc>
              <a:buFont typeface="Arial"/>
              <a:buChar char="•"/>
            </a:pPr>
            <a:r>
              <a:rPr lang="en-US" sz="2233">
                <a:solidFill>
                  <a:srgbClr val="405449"/>
                </a:solidFill>
                <a:latin typeface="Arimo"/>
                <a:ea typeface="Arimo"/>
                <a:cs typeface="Arimo"/>
                <a:sym typeface="Arimo"/>
              </a:rPr>
              <a:t>Python 3.9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16873" y="3716654"/>
            <a:ext cx="5826099" cy="4302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36843" indent="-168421" lvl="1">
              <a:lnSpc>
                <a:spcPts val="3644"/>
              </a:lnSpc>
              <a:buFont typeface="Arial"/>
              <a:buChar char="•"/>
            </a:pPr>
            <a:r>
              <a:rPr lang="en-US" sz="2233">
                <a:solidFill>
                  <a:srgbClr val="405449"/>
                </a:solidFill>
                <a:latin typeface="Arimo"/>
                <a:ea typeface="Arimo"/>
                <a:cs typeface="Arimo"/>
                <a:sym typeface="Arimo"/>
              </a:rPr>
              <a:t>Google Colaboratory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16873" y="4296085"/>
            <a:ext cx="5826099" cy="4302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36843" indent="-168421" lvl="1">
              <a:lnSpc>
                <a:spcPts val="3644"/>
              </a:lnSpc>
              <a:buFont typeface="Arial"/>
              <a:buChar char="•"/>
            </a:pPr>
            <a:r>
              <a:rPr lang="en-US" sz="2233">
                <a:solidFill>
                  <a:srgbClr val="405449"/>
                </a:solidFill>
                <a:latin typeface="Arimo"/>
                <a:ea typeface="Arimo"/>
                <a:cs typeface="Arimo"/>
                <a:sym typeface="Arimo"/>
              </a:rPr>
              <a:t>PyTorch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16873" y="4875533"/>
            <a:ext cx="5826099" cy="4302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36843" indent="-168421" lvl="1">
              <a:lnSpc>
                <a:spcPts val="3644"/>
              </a:lnSpc>
              <a:buFont typeface="Arial"/>
              <a:buChar char="•"/>
            </a:pPr>
            <a:r>
              <a:rPr lang="en-US" sz="2233">
                <a:solidFill>
                  <a:srgbClr val="405449"/>
                </a:solidFill>
                <a:latin typeface="Arimo"/>
                <a:ea typeface="Arimo"/>
                <a:cs typeface="Arimo"/>
                <a:sym typeface="Arimo"/>
              </a:rPr>
              <a:t>HuggingFace Transformers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16873" y="5454982"/>
            <a:ext cx="5826099" cy="4302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36843" indent="-168421" lvl="1">
              <a:lnSpc>
                <a:spcPts val="3644"/>
              </a:lnSpc>
              <a:buFont typeface="Arial"/>
              <a:buChar char="•"/>
            </a:pPr>
            <a:r>
              <a:rPr lang="en-US" sz="2233">
                <a:solidFill>
                  <a:srgbClr val="405449"/>
                </a:solidFill>
                <a:latin typeface="Arimo"/>
                <a:ea typeface="Arimo"/>
                <a:cs typeface="Arimo"/>
                <a:sym typeface="Arimo"/>
              </a:rPr>
              <a:t>PEFT (LoRA)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816873" y="6313586"/>
            <a:ext cx="4190549" cy="434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44"/>
              </a:lnSpc>
            </a:pPr>
            <a:r>
              <a:rPr lang="en-US" sz="2821" b="true">
                <a:solidFill>
                  <a:srgbClr val="3B4540"/>
                </a:solidFill>
                <a:latin typeface="Fraunces Bold"/>
                <a:ea typeface="Fraunces Bold"/>
                <a:cs typeface="Fraunces Bold"/>
                <a:sym typeface="Fraunces Bold"/>
              </a:rPr>
              <a:t>Proses Fine-Tuning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816873" y="6989812"/>
            <a:ext cx="5826099" cy="17738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44"/>
              </a:lnSpc>
            </a:pPr>
            <a:r>
              <a:rPr lang="en-US" sz="2233">
                <a:solidFill>
                  <a:srgbClr val="405449"/>
                </a:solidFill>
                <a:latin typeface="Arimo"/>
                <a:ea typeface="Arimo"/>
                <a:cs typeface="Arimo"/>
                <a:sym typeface="Arimo"/>
              </a:rPr>
              <a:t>Model facebook/bart-large sebagai dasar. Adapter LoRA disisipkan pada lapisan attention query dan value. Pelatihan 10 epoch dengan AdamW.</a:t>
            </a:r>
          </a:p>
        </p:txBody>
      </p:sp>
      <p:sp>
        <p:nvSpPr>
          <p:cNvPr name="Freeform 19" id="19"/>
          <p:cNvSpPr/>
          <p:nvPr/>
        </p:nvSpPr>
        <p:spPr>
          <a:xfrm flipH="false" flipV="false" rot="0">
            <a:off x="9144000" y="1778286"/>
            <a:ext cx="6340295" cy="6276892"/>
          </a:xfrm>
          <a:custGeom>
            <a:avLst/>
            <a:gdLst/>
            <a:ahLst/>
            <a:cxnLst/>
            <a:rect r="r" b="b" t="t" l="l"/>
            <a:pathLst>
              <a:path h="6276892" w="6340295">
                <a:moveTo>
                  <a:pt x="0" y="0"/>
                </a:moveTo>
                <a:lnTo>
                  <a:pt x="6340295" y="0"/>
                </a:lnTo>
                <a:lnTo>
                  <a:pt x="6340295" y="6276893"/>
                </a:lnTo>
                <a:lnTo>
                  <a:pt x="0" y="627689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946982" y="5461901"/>
            <a:ext cx="14884693" cy="17320370"/>
            <a:chOff x="0" y="0"/>
            <a:chExt cx="6985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2C3E5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168275"/>
              <a:ext cx="698500" cy="504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63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1103296" y="8916748"/>
            <a:ext cx="4000919" cy="4655615"/>
            <a:chOff x="0" y="0"/>
            <a:chExt cx="6985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blipFill>
              <a:blip r:embed="rId2"/>
              <a:stretch>
                <a:fillRect l="-53434" t="0" r="-53434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2471080" y="9909719"/>
            <a:ext cx="3324390" cy="523591"/>
          </a:xfrm>
          <a:custGeom>
            <a:avLst/>
            <a:gdLst/>
            <a:ahLst/>
            <a:cxnLst/>
            <a:rect r="r" b="b" t="t" l="l"/>
            <a:pathLst>
              <a:path h="523591" w="3324390">
                <a:moveTo>
                  <a:pt x="0" y="0"/>
                </a:moveTo>
                <a:lnTo>
                  <a:pt x="3324390" y="0"/>
                </a:lnTo>
                <a:lnTo>
                  <a:pt x="3324390" y="523592"/>
                </a:lnTo>
                <a:lnTo>
                  <a:pt x="0" y="5235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1441561" y="-142919"/>
            <a:ext cx="3324390" cy="523591"/>
          </a:xfrm>
          <a:custGeom>
            <a:avLst/>
            <a:gdLst/>
            <a:ahLst/>
            <a:cxnLst/>
            <a:rect r="r" b="b" t="t" l="l"/>
            <a:pathLst>
              <a:path h="523591" w="3324390">
                <a:moveTo>
                  <a:pt x="0" y="0"/>
                </a:moveTo>
                <a:lnTo>
                  <a:pt x="3324390" y="0"/>
                </a:lnTo>
                <a:lnTo>
                  <a:pt x="3324390" y="523592"/>
                </a:lnTo>
                <a:lnTo>
                  <a:pt x="0" y="5235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36095" y="0"/>
            <a:ext cx="3587348" cy="704322"/>
          </a:xfrm>
          <a:custGeom>
            <a:avLst/>
            <a:gdLst/>
            <a:ahLst/>
            <a:cxnLst/>
            <a:rect r="r" b="b" t="t" l="l"/>
            <a:pathLst>
              <a:path h="704322" w="3587348">
                <a:moveTo>
                  <a:pt x="0" y="0"/>
                </a:moveTo>
                <a:lnTo>
                  <a:pt x="3587348" y="0"/>
                </a:lnTo>
                <a:lnTo>
                  <a:pt x="3587348" y="704322"/>
                </a:lnTo>
                <a:lnTo>
                  <a:pt x="0" y="70432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702193" y="3058167"/>
            <a:ext cx="9489714" cy="2691113"/>
          </a:xfrm>
          <a:custGeom>
            <a:avLst/>
            <a:gdLst/>
            <a:ahLst/>
            <a:cxnLst/>
            <a:rect r="r" b="b" t="t" l="l"/>
            <a:pathLst>
              <a:path h="2691113" w="9489714">
                <a:moveTo>
                  <a:pt x="0" y="0"/>
                </a:moveTo>
                <a:lnTo>
                  <a:pt x="9489714" y="0"/>
                </a:lnTo>
                <a:lnTo>
                  <a:pt x="9489714" y="2691113"/>
                </a:lnTo>
                <a:lnTo>
                  <a:pt x="0" y="269111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605597" y="7086770"/>
            <a:ext cx="9586310" cy="2496191"/>
          </a:xfrm>
          <a:custGeom>
            <a:avLst/>
            <a:gdLst/>
            <a:ahLst/>
            <a:cxnLst/>
            <a:rect r="r" b="b" t="t" l="l"/>
            <a:pathLst>
              <a:path h="2496191" w="9586310">
                <a:moveTo>
                  <a:pt x="0" y="0"/>
                </a:moveTo>
                <a:lnTo>
                  <a:pt x="9586310" y="0"/>
                </a:lnTo>
                <a:lnTo>
                  <a:pt x="9586310" y="2496191"/>
                </a:lnTo>
                <a:lnTo>
                  <a:pt x="0" y="249619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855162" y="5734992"/>
            <a:ext cx="10861169" cy="12089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63"/>
              </a:lnSpc>
            </a:pPr>
            <a:r>
              <a:rPr lang="en-US" sz="2027" b="true">
                <a:solidFill>
                  <a:srgbClr val="545454"/>
                </a:solidFill>
                <a:latin typeface="Inter Bold"/>
                <a:ea typeface="Inter Bold"/>
                <a:cs typeface="Inter Bold"/>
                <a:sym typeface="Inter Bold"/>
              </a:rPr>
              <a:t>Perbandingan Efisiensi Komputasi</a:t>
            </a:r>
          </a:p>
          <a:p>
            <a:pPr algn="l">
              <a:lnSpc>
                <a:spcPts val="3263"/>
              </a:lnSpc>
            </a:pPr>
            <a:r>
              <a:rPr lang="en-US" sz="2027">
                <a:solidFill>
                  <a:srgbClr val="545454"/>
                </a:solidFill>
                <a:latin typeface="Inter"/>
                <a:ea typeface="Inter"/>
                <a:cs typeface="Inter"/>
                <a:sym typeface="Inter"/>
              </a:rPr>
              <a:t>Selain performa metrik, penerapan LoRA memberikan peningkatan efisiensi yang sig-</a:t>
            </a:r>
          </a:p>
          <a:p>
            <a:pPr algn="l">
              <a:lnSpc>
                <a:spcPts val="3263"/>
              </a:lnSpc>
            </a:pPr>
            <a:r>
              <a:rPr lang="en-US" sz="2027">
                <a:solidFill>
                  <a:srgbClr val="545454"/>
                </a:solidFill>
                <a:latin typeface="Inter"/>
                <a:ea typeface="Inter"/>
                <a:cs typeface="Inter"/>
                <a:sym typeface="Inter"/>
              </a:rPr>
              <a:t>nifikan dibandingkan dengan full fine-tuning: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55162" y="971550"/>
            <a:ext cx="4268629" cy="6769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43"/>
              </a:lnSpc>
            </a:pPr>
            <a:r>
              <a:rPr lang="en-US" b="true" sz="4103">
                <a:solidFill>
                  <a:srgbClr val="2C3E50"/>
                </a:solidFill>
                <a:latin typeface="Poppins Bold"/>
                <a:ea typeface="Poppins Bold"/>
                <a:cs typeface="Poppins Bold"/>
                <a:sym typeface="Poppins Bold"/>
              </a:rPr>
              <a:t>Hasil Pengujian 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55162" y="1849264"/>
            <a:ext cx="11802995" cy="12089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63"/>
              </a:lnSpc>
            </a:pPr>
            <a:r>
              <a:rPr lang="en-US" sz="2027" b="true">
                <a:solidFill>
                  <a:srgbClr val="545454"/>
                </a:solidFill>
                <a:latin typeface="Inter Bold"/>
                <a:ea typeface="Inter Bold"/>
                <a:cs typeface="Inter Bold"/>
                <a:sym typeface="Inter Bold"/>
              </a:rPr>
              <a:t>Hasil Evaluasi</a:t>
            </a:r>
          </a:p>
          <a:p>
            <a:pPr algn="l">
              <a:lnSpc>
                <a:spcPts val="3263"/>
              </a:lnSpc>
            </a:pPr>
            <a:r>
              <a:rPr lang="en-US" sz="2027">
                <a:solidFill>
                  <a:srgbClr val="545454"/>
                </a:solidFill>
                <a:latin typeface="Inter"/>
                <a:ea typeface="Inter"/>
                <a:cs typeface="Inter"/>
                <a:sym typeface="Inter"/>
              </a:rPr>
              <a:t>Berdasarkan pengujian pada dataset BBC News Summary, performa model menunjukkan</a:t>
            </a:r>
          </a:p>
          <a:p>
            <a:pPr algn="l">
              <a:lnSpc>
                <a:spcPts val="3263"/>
              </a:lnSpc>
            </a:pPr>
            <a:r>
              <a:rPr lang="en-US" sz="2027">
                <a:solidFill>
                  <a:srgbClr val="545454"/>
                </a:solidFill>
                <a:latin typeface="Inter"/>
                <a:ea typeface="Inter"/>
                <a:cs typeface="Inter"/>
                <a:sym typeface="Inter"/>
              </a:rPr>
              <a:t>hasil yang kompetitif sebagai berikut: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946982" y="5461901"/>
            <a:ext cx="14884693" cy="17320370"/>
            <a:chOff x="0" y="0"/>
            <a:chExt cx="6985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2C3E5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168275"/>
              <a:ext cx="698500" cy="504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63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1103296" y="8916748"/>
            <a:ext cx="4000919" cy="4655615"/>
            <a:chOff x="0" y="0"/>
            <a:chExt cx="6985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blipFill>
              <a:blip r:embed="rId2"/>
              <a:stretch>
                <a:fillRect l="-53434" t="0" r="-53434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9340863" y="3286509"/>
            <a:ext cx="426114" cy="495842"/>
            <a:chOff x="0" y="0"/>
            <a:chExt cx="6985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00C2FF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168275"/>
              <a:ext cx="698500" cy="504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63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208814" y="5709833"/>
            <a:ext cx="426114" cy="495842"/>
            <a:chOff x="0" y="0"/>
            <a:chExt cx="6985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2C3E50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168275"/>
              <a:ext cx="698500" cy="504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63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208814" y="3286509"/>
            <a:ext cx="426114" cy="495842"/>
            <a:chOff x="0" y="0"/>
            <a:chExt cx="6985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00C2FF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168275"/>
              <a:ext cx="698500" cy="504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63"/>
                </a:lnSpc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2471080" y="9909719"/>
            <a:ext cx="3324390" cy="523591"/>
          </a:xfrm>
          <a:custGeom>
            <a:avLst/>
            <a:gdLst/>
            <a:ahLst/>
            <a:cxnLst/>
            <a:rect r="r" b="b" t="t" l="l"/>
            <a:pathLst>
              <a:path h="523591" w="3324390">
                <a:moveTo>
                  <a:pt x="0" y="0"/>
                </a:moveTo>
                <a:lnTo>
                  <a:pt x="3324390" y="0"/>
                </a:lnTo>
                <a:lnTo>
                  <a:pt x="3324390" y="523592"/>
                </a:lnTo>
                <a:lnTo>
                  <a:pt x="0" y="5235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1441561" y="-142919"/>
            <a:ext cx="3324390" cy="523591"/>
          </a:xfrm>
          <a:custGeom>
            <a:avLst/>
            <a:gdLst/>
            <a:ahLst/>
            <a:cxnLst/>
            <a:rect r="r" b="b" t="t" l="l"/>
            <a:pathLst>
              <a:path h="523591" w="3324390">
                <a:moveTo>
                  <a:pt x="0" y="0"/>
                </a:moveTo>
                <a:lnTo>
                  <a:pt x="3324390" y="0"/>
                </a:lnTo>
                <a:lnTo>
                  <a:pt x="3324390" y="523592"/>
                </a:lnTo>
                <a:lnTo>
                  <a:pt x="0" y="5235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9340863" y="5709833"/>
            <a:ext cx="426114" cy="495842"/>
            <a:chOff x="0" y="0"/>
            <a:chExt cx="6985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2C3E50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168275"/>
              <a:ext cx="698500" cy="504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63"/>
                </a:lnSpc>
              </a:pPr>
            </a:p>
          </p:txBody>
        </p:sp>
      </p:grpSp>
      <p:sp>
        <p:nvSpPr>
          <p:cNvPr name="Freeform 21" id="21"/>
          <p:cNvSpPr/>
          <p:nvPr/>
        </p:nvSpPr>
        <p:spPr>
          <a:xfrm flipH="false" flipV="false" rot="0">
            <a:off x="136095" y="0"/>
            <a:ext cx="3587348" cy="704322"/>
          </a:xfrm>
          <a:custGeom>
            <a:avLst/>
            <a:gdLst/>
            <a:ahLst/>
            <a:cxnLst/>
            <a:rect r="r" b="b" t="t" l="l"/>
            <a:pathLst>
              <a:path h="704322" w="3587348">
                <a:moveTo>
                  <a:pt x="0" y="0"/>
                </a:moveTo>
                <a:lnTo>
                  <a:pt x="3587348" y="0"/>
                </a:lnTo>
                <a:lnTo>
                  <a:pt x="3587348" y="704322"/>
                </a:lnTo>
                <a:lnTo>
                  <a:pt x="0" y="70432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2260444" y="3387310"/>
            <a:ext cx="4047070" cy="3228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35"/>
              </a:lnSpc>
            </a:pPr>
            <a:r>
              <a:rPr lang="en-US" sz="2364" b="true">
                <a:solidFill>
                  <a:srgbClr val="2C3E50"/>
                </a:solidFill>
                <a:latin typeface="Inter Bold"/>
                <a:ea typeface="Inter Bold"/>
                <a:cs typeface="Inter Bold"/>
                <a:sym typeface="Inter Bold"/>
              </a:rPr>
              <a:t>Efisiensi Parameter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2260444" y="5810634"/>
            <a:ext cx="4047070" cy="3228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35"/>
              </a:lnSpc>
            </a:pPr>
            <a:r>
              <a:rPr lang="en-US" sz="2364" b="true">
                <a:solidFill>
                  <a:srgbClr val="2C3E50"/>
                </a:solidFill>
                <a:latin typeface="Inter Bold"/>
                <a:ea typeface="Inter Bold"/>
                <a:cs typeface="Inter Bold"/>
                <a:sym typeface="Inter Bold"/>
              </a:rPr>
              <a:t>Optimasi Memori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2260444" y="3781795"/>
            <a:ext cx="6094923" cy="7953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63"/>
              </a:lnSpc>
            </a:pPr>
            <a:r>
              <a:rPr lang="en-US" sz="2027">
                <a:solidFill>
                  <a:srgbClr val="545454"/>
                </a:solidFill>
                <a:latin typeface="Inter"/>
                <a:ea typeface="Inter"/>
                <a:cs typeface="Inter"/>
                <a:sym typeface="Inter"/>
              </a:rPr>
              <a:t>Hanya melatih 0,58% parameter (2,4 juta dari 406 juta).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2260444" y="6205119"/>
            <a:ext cx="6094923" cy="7953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63"/>
              </a:lnSpc>
            </a:pPr>
            <a:r>
              <a:rPr lang="en-US" sz="2027">
                <a:solidFill>
                  <a:srgbClr val="545454"/>
                </a:solidFill>
                <a:latin typeface="Inter"/>
                <a:ea typeface="Inter"/>
                <a:cs typeface="Inter"/>
                <a:sym typeface="Inter"/>
              </a:rPr>
              <a:t>Kebutuhan penyimpanan adapter LoRA hanya 10–20 MB (pengurangan 98,7%).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0392494" y="3387310"/>
            <a:ext cx="6474155" cy="3228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35"/>
              </a:lnSpc>
            </a:pPr>
            <a:r>
              <a:rPr lang="en-US" sz="2364" b="true">
                <a:solidFill>
                  <a:srgbClr val="2C3E50"/>
                </a:solidFill>
                <a:latin typeface="Inter Bold"/>
                <a:ea typeface="Inter Bold"/>
                <a:cs typeface="Inter Bold"/>
                <a:sym typeface="Inter Bold"/>
              </a:rPr>
              <a:t>Kecepatan Komputasi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0392494" y="3781795"/>
            <a:ext cx="6094923" cy="7953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63"/>
              </a:lnSpc>
            </a:pPr>
            <a:r>
              <a:rPr lang="en-US" sz="2027">
                <a:solidFill>
                  <a:srgbClr val="545454"/>
                </a:solidFill>
                <a:latin typeface="Inter"/>
                <a:ea typeface="Inter"/>
                <a:cs typeface="Inter"/>
                <a:sym typeface="Inter"/>
              </a:rPr>
              <a:t>Waktu pelatihan terpangkas sekitar 60%, mempercepat iterasi.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0392494" y="5810634"/>
            <a:ext cx="4047070" cy="3228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35"/>
              </a:lnSpc>
            </a:pPr>
            <a:r>
              <a:rPr lang="en-US" sz="2364" b="true">
                <a:solidFill>
                  <a:srgbClr val="2C3E50"/>
                </a:solidFill>
                <a:latin typeface="Inter Bold"/>
                <a:ea typeface="Inter Bold"/>
                <a:cs typeface="Inter Bold"/>
                <a:sym typeface="Inter Bold"/>
              </a:rPr>
              <a:t>Regularisasi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0392494" y="6205119"/>
            <a:ext cx="6094923" cy="7953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63"/>
              </a:lnSpc>
            </a:pPr>
            <a:r>
              <a:rPr lang="en-US" sz="2027">
                <a:solidFill>
                  <a:srgbClr val="545454"/>
                </a:solidFill>
                <a:latin typeface="Inter"/>
                <a:ea typeface="Inter"/>
                <a:cs typeface="Inter"/>
                <a:sym typeface="Inter"/>
              </a:rPr>
              <a:t>Batasan low-rank mencegah overfitting selama adaptasi tugas spesifik.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929769" y="1885962"/>
            <a:ext cx="8462725" cy="6769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43"/>
              </a:lnSpc>
            </a:pPr>
            <a:r>
              <a:rPr lang="en-US" b="true" sz="4103">
                <a:solidFill>
                  <a:srgbClr val="2C3E50"/>
                </a:solidFill>
                <a:latin typeface="Poppins Bold"/>
                <a:ea typeface="Poppins Bold"/>
                <a:cs typeface="Poppins Bold"/>
                <a:sym typeface="Poppins Bold"/>
              </a:rPr>
              <a:t>Analisa Hasil: Keunggulan LoRA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773482" y="-11870006"/>
            <a:ext cx="14884693" cy="17320370"/>
            <a:chOff x="0" y="0"/>
            <a:chExt cx="6985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2C3E5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168275"/>
              <a:ext cx="698500" cy="504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63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741179" y="2296655"/>
            <a:ext cx="13554402" cy="68330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87"/>
              </a:lnSpc>
            </a:pPr>
            <a:r>
              <a:rPr lang="en-US" sz="2104">
                <a:solidFill>
                  <a:srgbClr val="545454"/>
                </a:solidFill>
                <a:latin typeface="Inter"/>
                <a:ea typeface="Inter"/>
                <a:cs typeface="Inter"/>
                <a:sym typeface="Inter"/>
              </a:rPr>
              <a:t>Pekerjaan ini menunjukkan bahwa fine-tuning yang efisien secara parameter menggunakan</a:t>
            </a:r>
          </a:p>
          <a:p>
            <a:pPr algn="l">
              <a:lnSpc>
                <a:spcPts val="3387"/>
              </a:lnSpc>
            </a:pPr>
            <a:r>
              <a:rPr lang="en-US" sz="2104">
                <a:solidFill>
                  <a:srgbClr val="545454"/>
                </a:solidFill>
                <a:latin typeface="Inter"/>
                <a:ea typeface="Inter"/>
                <a:cs typeface="Inter"/>
                <a:sym typeface="Inter"/>
              </a:rPr>
              <a:t>LoRA dapat mencapai performa kompetitif pada peringkasan teks abstraktif sekaligus</a:t>
            </a:r>
          </a:p>
          <a:p>
            <a:pPr algn="l">
              <a:lnSpc>
                <a:spcPts val="3387"/>
              </a:lnSpc>
            </a:pPr>
            <a:r>
              <a:rPr lang="en-US" sz="2104">
                <a:solidFill>
                  <a:srgbClr val="545454"/>
                </a:solidFill>
                <a:latin typeface="Inter"/>
                <a:ea typeface="Inter"/>
                <a:cs typeface="Inter"/>
                <a:sym typeface="Inter"/>
              </a:rPr>
              <a:t>secara drastis mengurangi kebutuhan komputasi. Dengan melatih hanya 0,58% dari pa-</a:t>
            </a:r>
          </a:p>
          <a:p>
            <a:pPr algn="l">
              <a:lnSpc>
                <a:spcPts val="3387"/>
              </a:lnSpc>
            </a:pPr>
            <a:r>
              <a:rPr lang="en-US" sz="2104">
                <a:solidFill>
                  <a:srgbClr val="545454"/>
                </a:solidFill>
                <a:latin typeface="Inter"/>
                <a:ea typeface="Inter"/>
                <a:cs typeface="Inter"/>
                <a:sym typeface="Inter"/>
              </a:rPr>
              <a:t>rameter model, kami mencapai skor ROUGE yang sebanding dengan full fine-tuning</a:t>
            </a:r>
          </a:p>
          <a:p>
            <a:pPr algn="l">
              <a:lnSpc>
                <a:spcPts val="3387"/>
              </a:lnSpc>
            </a:pPr>
            <a:r>
              <a:rPr lang="en-US" sz="2104">
                <a:solidFill>
                  <a:srgbClr val="545454"/>
                </a:solidFill>
                <a:latin typeface="Inter"/>
                <a:ea typeface="Inter"/>
                <a:cs typeface="Inter"/>
                <a:sym typeface="Inter"/>
              </a:rPr>
              <a:t>dengan</a:t>
            </a:r>
          </a:p>
          <a:p>
            <a:pPr algn="l">
              <a:lnSpc>
                <a:spcPts val="3387"/>
              </a:lnSpc>
            </a:pPr>
            <a:r>
              <a:rPr lang="en-US" sz="2104">
                <a:solidFill>
                  <a:srgbClr val="545454"/>
                </a:solidFill>
                <a:latin typeface="Inter"/>
                <a:ea typeface="Inter"/>
                <a:cs typeface="Inter"/>
                <a:sym typeface="Inter"/>
              </a:rPr>
              <a:t>• 99,42% lebih sedikit parameter yang dapat dilatih</a:t>
            </a:r>
          </a:p>
          <a:p>
            <a:pPr algn="l">
              <a:lnSpc>
                <a:spcPts val="3387"/>
              </a:lnSpc>
            </a:pPr>
            <a:r>
              <a:rPr lang="en-US" sz="2104">
                <a:solidFill>
                  <a:srgbClr val="545454"/>
                </a:solidFill>
                <a:latin typeface="Inter"/>
                <a:ea typeface="Inter"/>
                <a:cs typeface="Inter"/>
                <a:sym typeface="Inter"/>
              </a:rPr>
              <a:t>• Pengurangan 98,7% pada kebutuhan penyimpanan</a:t>
            </a:r>
          </a:p>
          <a:p>
            <a:pPr algn="l">
              <a:lnSpc>
                <a:spcPts val="3387"/>
              </a:lnSpc>
            </a:pPr>
            <a:r>
              <a:rPr lang="en-US" sz="2104">
                <a:solidFill>
                  <a:srgbClr val="545454"/>
                </a:solidFill>
                <a:latin typeface="Inter"/>
                <a:ea typeface="Inter"/>
                <a:cs typeface="Inter"/>
                <a:sym typeface="Inter"/>
              </a:rPr>
              <a:t>• Pengurangan waktu pelatihan sekitar 60%</a:t>
            </a:r>
          </a:p>
          <a:p>
            <a:pPr algn="l">
              <a:lnSpc>
                <a:spcPts val="3387"/>
              </a:lnSpc>
            </a:pPr>
            <a:r>
              <a:rPr lang="en-US" sz="2104">
                <a:solidFill>
                  <a:srgbClr val="545454"/>
                </a:solidFill>
                <a:latin typeface="Inter"/>
                <a:ea typeface="Inter"/>
                <a:cs typeface="Inter"/>
                <a:sym typeface="Inter"/>
              </a:rPr>
              <a:t>• Degradasi performa yang minima</a:t>
            </a:r>
          </a:p>
          <a:p>
            <a:pPr algn="l">
              <a:lnSpc>
                <a:spcPts val="3387"/>
              </a:lnSpc>
            </a:pPr>
          </a:p>
          <a:p>
            <a:pPr algn="l">
              <a:lnSpc>
                <a:spcPts val="3387"/>
              </a:lnSpc>
            </a:pPr>
            <a:r>
              <a:rPr lang="en-US" sz="2104">
                <a:solidFill>
                  <a:srgbClr val="545454"/>
                </a:solidFill>
                <a:latin typeface="Inter"/>
                <a:ea typeface="Inter"/>
                <a:cs typeface="Inter"/>
                <a:sym typeface="Inter"/>
              </a:rPr>
              <a:t>Pendekatan LoRA sangat berharga untuk:</a:t>
            </a:r>
          </a:p>
          <a:p>
            <a:pPr algn="l">
              <a:lnSpc>
                <a:spcPts val="3387"/>
              </a:lnSpc>
            </a:pPr>
            <a:r>
              <a:rPr lang="en-US" sz="2104">
                <a:solidFill>
                  <a:srgbClr val="545454"/>
                </a:solidFill>
                <a:latin typeface="Inter"/>
                <a:ea typeface="Inter"/>
                <a:cs typeface="Inter"/>
                <a:sym typeface="Inter"/>
              </a:rPr>
              <a:t>1. Lingkungan dengan sumber daya terbatas</a:t>
            </a:r>
          </a:p>
          <a:p>
            <a:pPr algn="l">
              <a:lnSpc>
                <a:spcPts val="3387"/>
              </a:lnSpc>
            </a:pPr>
            <a:r>
              <a:rPr lang="en-US" sz="2104">
                <a:solidFill>
                  <a:srgbClr val="545454"/>
                </a:solidFill>
                <a:latin typeface="Inter"/>
                <a:ea typeface="Inter"/>
                <a:cs typeface="Inter"/>
                <a:sym typeface="Inter"/>
              </a:rPr>
              <a:t>2. Prototyping dan eksperimen cepat</a:t>
            </a:r>
          </a:p>
          <a:p>
            <a:pPr algn="l">
              <a:lnSpc>
                <a:spcPts val="3387"/>
              </a:lnSpc>
            </a:pPr>
            <a:r>
              <a:rPr lang="en-US" sz="2104">
                <a:solidFill>
                  <a:srgbClr val="545454"/>
                </a:solidFill>
                <a:latin typeface="Inter"/>
                <a:ea typeface="Inter"/>
                <a:cs typeface="Inter"/>
                <a:sym typeface="Inter"/>
              </a:rPr>
              <a:t>3. Penerapan (deployment) beberapa model spesifik-tugas secara efisien</a:t>
            </a:r>
          </a:p>
          <a:p>
            <a:pPr algn="l">
              <a:lnSpc>
                <a:spcPts val="3387"/>
              </a:lnSpc>
            </a:pPr>
            <a:r>
              <a:rPr lang="en-US" sz="2104">
                <a:solidFill>
                  <a:srgbClr val="545454"/>
                </a:solidFill>
                <a:latin typeface="Inter"/>
                <a:ea typeface="Inter"/>
                <a:cs typeface="Inter"/>
                <a:sym typeface="Inter"/>
              </a:rPr>
              <a:t>4. Skenario pembelajaran berkelanjutan (continuous learning)</a:t>
            </a:r>
          </a:p>
          <a:p>
            <a:pPr algn="l">
              <a:lnSpc>
                <a:spcPts val="3387"/>
              </a:lnSpc>
            </a:pPr>
            <a:r>
              <a:rPr lang="en-US" sz="2104">
                <a:solidFill>
                  <a:srgbClr val="545454"/>
                </a:solidFill>
                <a:latin typeface="Inter"/>
                <a:ea typeface="Inter"/>
                <a:cs typeface="Inter"/>
                <a:sym typeface="Inter"/>
              </a:rPr>
              <a:t>5. Penerapan pada perangkat edge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4193990" y="9858659"/>
            <a:ext cx="3324390" cy="523591"/>
          </a:xfrm>
          <a:custGeom>
            <a:avLst/>
            <a:gdLst/>
            <a:ahLst/>
            <a:cxnLst/>
            <a:rect r="r" b="b" t="t" l="l"/>
            <a:pathLst>
              <a:path h="523591" w="3324390">
                <a:moveTo>
                  <a:pt x="0" y="0"/>
                </a:moveTo>
                <a:lnTo>
                  <a:pt x="3324390" y="0"/>
                </a:lnTo>
                <a:lnTo>
                  <a:pt x="3324390" y="523591"/>
                </a:lnTo>
                <a:lnTo>
                  <a:pt x="0" y="5235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1696" y="0"/>
            <a:ext cx="3587348" cy="704322"/>
          </a:xfrm>
          <a:custGeom>
            <a:avLst/>
            <a:gdLst/>
            <a:ahLst/>
            <a:cxnLst/>
            <a:rect r="r" b="b" t="t" l="l"/>
            <a:pathLst>
              <a:path h="704322" w="3587348">
                <a:moveTo>
                  <a:pt x="0" y="0"/>
                </a:moveTo>
                <a:lnTo>
                  <a:pt x="3587348" y="0"/>
                </a:lnTo>
                <a:lnTo>
                  <a:pt x="3587348" y="704322"/>
                </a:lnTo>
                <a:lnTo>
                  <a:pt x="0" y="7043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741179" y="1371778"/>
            <a:ext cx="7609492" cy="814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79"/>
              </a:lnSpc>
            </a:pPr>
            <a:r>
              <a:rPr lang="en-US" sz="5611" b="true">
                <a:solidFill>
                  <a:srgbClr val="2C3E50"/>
                </a:solidFill>
                <a:latin typeface="Poppins Bold"/>
                <a:ea typeface="Poppins Bold"/>
                <a:cs typeface="Poppins Bold"/>
                <a:sym typeface="Poppins Bold"/>
              </a:rPr>
              <a:t>Kesimpulan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1946982" y="5594636"/>
            <a:ext cx="14884693" cy="17320370"/>
            <a:chOff x="0" y="0"/>
            <a:chExt cx="6985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2C3E50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168275"/>
              <a:ext cx="698500" cy="504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63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1103296" y="8916748"/>
            <a:ext cx="4000919" cy="4655615"/>
            <a:chOff x="0" y="0"/>
            <a:chExt cx="6985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blipFill>
              <a:blip r:embed="rId5"/>
              <a:stretch>
                <a:fillRect l="-53434" t="0" r="-53434" b="0"/>
              </a:stretch>
            </a:blip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4295581" y="5143500"/>
            <a:ext cx="3208775" cy="3733848"/>
            <a:chOff x="0" y="0"/>
            <a:chExt cx="6985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blipFill>
              <a:blip r:embed="rId6"/>
              <a:stretch>
                <a:fillRect l="-37327" t="0" r="-37327" b="0"/>
              </a:stretch>
            </a:blipFill>
            <a:ln cap="sq">
              <a:noFill/>
              <a:prstDash val="solid"/>
              <a:miter/>
            </a:ln>
          </p:spPr>
        </p:sp>
      </p:grp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6490173" y="5993582"/>
            <a:ext cx="12980346" cy="15104402"/>
            <a:chOff x="0" y="0"/>
            <a:chExt cx="6985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2C3E5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168275"/>
              <a:ext cx="698500" cy="504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63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7429729" y="9858659"/>
            <a:ext cx="3324390" cy="523591"/>
          </a:xfrm>
          <a:custGeom>
            <a:avLst/>
            <a:gdLst/>
            <a:ahLst/>
            <a:cxnLst/>
            <a:rect r="r" b="b" t="t" l="l"/>
            <a:pathLst>
              <a:path h="523591" w="3324390">
                <a:moveTo>
                  <a:pt x="0" y="0"/>
                </a:moveTo>
                <a:lnTo>
                  <a:pt x="3324391" y="0"/>
                </a:lnTo>
                <a:lnTo>
                  <a:pt x="3324391" y="523591"/>
                </a:lnTo>
                <a:lnTo>
                  <a:pt x="0" y="5235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272878" y="-95250"/>
            <a:ext cx="3324390" cy="523591"/>
          </a:xfrm>
          <a:custGeom>
            <a:avLst/>
            <a:gdLst/>
            <a:ahLst/>
            <a:cxnLst/>
            <a:rect r="r" b="b" t="t" l="l"/>
            <a:pathLst>
              <a:path h="523591" w="3324390">
                <a:moveTo>
                  <a:pt x="0" y="0"/>
                </a:moveTo>
                <a:lnTo>
                  <a:pt x="3324390" y="0"/>
                </a:lnTo>
                <a:lnTo>
                  <a:pt x="3324390" y="523591"/>
                </a:lnTo>
                <a:lnTo>
                  <a:pt x="0" y="5235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2475" y="0"/>
            <a:ext cx="3587348" cy="704322"/>
          </a:xfrm>
          <a:custGeom>
            <a:avLst/>
            <a:gdLst/>
            <a:ahLst/>
            <a:cxnLst/>
            <a:rect r="r" b="b" t="t" l="l"/>
            <a:pathLst>
              <a:path h="704322" w="3587348">
                <a:moveTo>
                  <a:pt x="0" y="0"/>
                </a:moveTo>
                <a:lnTo>
                  <a:pt x="3587348" y="0"/>
                </a:lnTo>
                <a:lnTo>
                  <a:pt x="3587348" y="704322"/>
                </a:lnTo>
                <a:lnTo>
                  <a:pt x="0" y="7043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5002735" y="3915828"/>
            <a:ext cx="8734953" cy="1368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684"/>
              </a:lnSpc>
            </a:pPr>
            <a:r>
              <a:rPr lang="en-US" sz="9402" b="true">
                <a:solidFill>
                  <a:srgbClr val="2C3E50"/>
                </a:solidFill>
                <a:latin typeface="Poppins Bold"/>
                <a:ea typeface="Poppins Bold"/>
                <a:cs typeface="Poppins Bold"/>
                <a:sym typeface="Poppins Bold"/>
              </a:rPr>
              <a:t>TERIMA KASIH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002735" y="5059702"/>
            <a:ext cx="11238976" cy="1368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684"/>
              </a:lnSpc>
            </a:pPr>
            <a:r>
              <a:rPr lang="en-US" sz="9402" b="true">
                <a:solidFill>
                  <a:srgbClr val="00C2FF"/>
                </a:solidFill>
                <a:latin typeface="Poppins Bold"/>
                <a:ea typeface="Poppins Bold"/>
                <a:cs typeface="Poppins Bold"/>
                <a:sym typeface="Poppins Bold"/>
              </a:rPr>
              <a:t>ATAS WAKTUNYA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063109" y="-12051486"/>
            <a:ext cx="14884693" cy="17320370"/>
            <a:chOff x="0" y="0"/>
            <a:chExt cx="6985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2C3E5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168275"/>
              <a:ext cx="698500" cy="504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63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1975239" y="1707877"/>
            <a:ext cx="3208775" cy="3733848"/>
            <a:chOff x="0" y="0"/>
            <a:chExt cx="6985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blipFill>
              <a:blip r:embed="rId2"/>
              <a:stretch>
                <a:fillRect l="-37327" t="0" r="-37327" b="0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7" id="7"/>
          <p:cNvGrpSpPr/>
          <p:nvPr/>
        </p:nvGrpSpPr>
        <p:grpSpPr>
          <a:xfrm rot="0">
            <a:off x="15422271" y="1707877"/>
            <a:ext cx="3208775" cy="3733848"/>
            <a:chOff x="0" y="0"/>
            <a:chExt cx="6985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blipFill>
              <a:blip r:embed="rId3"/>
              <a:stretch>
                <a:fillRect l="-37327" t="0" r="-37327" b="0"/>
              </a:stretch>
            </a:blipFill>
            <a:ln w="114300" cap="sq">
              <a:solidFill>
                <a:srgbClr val="00C2FF"/>
              </a:solidFill>
              <a:prstDash val="solid"/>
              <a:miter/>
            </a:ln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3215744" y="9858659"/>
            <a:ext cx="3324390" cy="523591"/>
          </a:xfrm>
          <a:custGeom>
            <a:avLst/>
            <a:gdLst/>
            <a:ahLst/>
            <a:cxnLst/>
            <a:rect r="r" b="b" t="t" l="l"/>
            <a:pathLst>
              <a:path h="523591" w="3324390">
                <a:moveTo>
                  <a:pt x="0" y="0"/>
                </a:moveTo>
                <a:lnTo>
                  <a:pt x="3324390" y="0"/>
                </a:lnTo>
                <a:lnTo>
                  <a:pt x="3324390" y="523591"/>
                </a:lnTo>
                <a:lnTo>
                  <a:pt x="0" y="52359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56641" y="0"/>
            <a:ext cx="3587348" cy="704322"/>
          </a:xfrm>
          <a:custGeom>
            <a:avLst/>
            <a:gdLst/>
            <a:ahLst/>
            <a:cxnLst/>
            <a:rect r="r" b="b" t="t" l="l"/>
            <a:pathLst>
              <a:path h="704322" w="3587348">
                <a:moveTo>
                  <a:pt x="0" y="0"/>
                </a:moveTo>
                <a:lnTo>
                  <a:pt x="3587348" y="0"/>
                </a:lnTo>
                <a:lnTo>
                  <a:pt x="3587348" y="704322"/>
                </a:lnTo>
                <a:lnTo>
                  <a:pt x="0" y="70432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835505" y="1266809"/>
            <a:ext cx="7916077" cy="8492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12"/>
              </a:lnSpc>
            </a:pPr>
            <a:r>
              <a:rPr lang="en-US" sz="5837" b="true">
                <a:solidFill>
                  <a:srgbClr val="2C3E50"/>
                </a:solidFill>
                <a:latin typeface="Poppins Bold"/>
                <a:ea typeface="Poppins Bold"/>
                <a:cs typeface="Poppins Bold"/>
                <a:sym typeface="Poppins Bold"/>
              </a:rPr>
              <a:t>Latar Belakang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35505" y="2331603"/>
            <a:ext cx="10331598" cy="23045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46"/>
              </a:lnSpc>
            </a:pPr>
            <a:r>
              <a:rPr lang="en-US" sz="2694">
                <a:solidFill>
                  <a:srgbClr val="405449"/>
                </a:solidFill>
                <a:latin typeface="Arimo"/>
                <a:ea typeface="Arimo"/>
                <a:cs typeface="Arimo"/>
                <a:sym typeface="Arimo"/>
              </a:rPr>
              <a:t>Peningkatan data teks digital, terutama berita, menciptakan kebutuhan akan sistem peringkasan yang efisien. Peringkasan teks (text summarization) menjadi solusi krusial dalam Kecerdasan Buatan dan NLP.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35505" y="4889282"/>
            <a:ext cx="10165341" cy="17305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77"/>
              </a:lnSpc>
            </a:pPr>
            <a:r>
              <a:rPr lang="en-US" sz="2651">
                <a:solidFill>
                  <a:srgbClr val="405449"/>
                </a:solidFill>
                <a:latin typeface="Arimo"/>
                <a:ea typeface="Arimo"/>
                <a:cs typeface="Arimo"/>
                <a:sym typeface="Arimo"/>
              </a:rPr>
              <a:t>Model transformer besar seperti BART unggul dalam peringkasan abstraktif, namun membutuhkan sumber daya komputasi tinggi untuk fine-tuning.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27356" y="-12176870"/>
            <a:ext cx="14884693" cy="17320370"/>
            <a:chOff x="0" y="0"/>
            <a:chExt cx="6985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2C3E5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168275"/>
              <a:ext cx="698500" cy="504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63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1975239" y="1707877"/>
            <a:ext cx="3208775" cy="3733848"/>
            <a:chOff x="0" y="0"/>
            <a:chExt cx="6985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blipFill>
              <a:blip r:embed="rId2"/>
              <a:stretch>
                <a:fillRect l="-37327" t="0" r="-37327" b="0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7" id="7"/>
          <p:cNvGrpSpPr/>
          <p:nvPr/>
        </p:nvGrpSpPr>
        <p:grpSpPr>
          <a:xfrm rot="0">
            <a:off x="13715301" y="4733305"/>
            <a:ext cx="3208775" cy="3733848"/>
            <a:chOff x="0" y="0"/>
            <a:chExt cx="6985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blipFill>
              <a:blip r:embed="rId3"/>
              <a:stretch>
                <a:fillRect l="-53434" t="0" r="-53434" b="0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9" id="9"/>
          <p:cNvGrpSpPr/>
          <p:nvPr/>
        </p:nvGrpSpPr>
        <p:grpSpPr>
          <a:xfrm rot="0">
            <a:off x="15422271" y="1707877"/>
            <a:ext cx="3208775" cy="3733848"/>
            <a:chOff x="0" y="0"/>
            <a:chExt cx="6985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blipFill>
              <a:blip r:embed="rId4"/>
              <a:stretch>
                <a:fillRect l="-37327" t="0" r="-37327" b="0"/>
              </a:stretch>
            </a:blipFill>
            <a:ln w="114300" cap="sq">
              <a:solidFill>
                <a:srgbClr val="00C2FF"/>
              </a:solidFill>
              <a:prstDash val="solid"/>
              <a:miter/>
            </a:ln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3215744" y="9858659"/>
            <a:ext cx="3324390" cy="523591"/>
          </a:xfrm>
          <a:custGeom>
            <a:avLst/>
            <a:gdLst/>
            <a:ahLst/>
            <a:cxnLst/>
            <a:rect r="r" b="b" t="t" l="l"/>
            <a:pathLst>
              <a:path h="523591" w="3324390">
                <a:moveTo>
                  <a:pt x="0" y="0"/>
                </a:moveTo>
                <a:lnTo>
                  <a:pt x="3324390" y="0"/>
                </a:lnTo>
                <a:lnTo>
                  <a:pt x="3324390" y="523591"/>
                </a:lnTo>
                <a:lnTo>
                  <a:pt x="0" y="52359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56641" y="0"/>
            <a:ext cx="3587348" cy="704322"/>
          </a:xfrm>
          <a:custGeom>
            <a:avLst/>
            <a:gdLst/>
            <a:ahLst/>
            <a:cxnLst/>
            <a:rect r="r" b="b" t="t" l="l"/>
            <a:pathLst>
              <a:path h="704322" w="3587348">
                <a:moveTo>
                  <a:pt x="0" y="0"/>
                </a:moveTo>
                <a:lnTo>
                  <a:pt x="3587348" y="0"/>
                </a:lnTo>
                <a:lnTo>
                  <a:pt x="3587348" y="704322"/>
                </a:lnTo>
                <a:lnTo>
                  <a:pt x="0" y="70432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992238" y="1118149"/>
            <a:ext cx="8154743" cy="7277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62"/>
              </a:lnSpc>
            </a:pPr>
            <a:r>
              <a:rPr lang="en-US" sz="4437" b="true">
                <a:solidFill>
                  <a:srgbClr val="3B4540"/>
                </a:solidFill>
                <a:latin typeface="Fraunces Bold"/>
                <a:ea typeface="Fraunces Bold"/>
                <a:cs typeface="Fraunces Bold"/>
                <a:sym typeface="Fraunces Bold"/>
              </a:rPr>
              <a:t>Solusi: LoRA untuk Efisiensi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973188" y="2252072"/>
            <a:ext cx="4619034" cy="3562502"/>
            <a:chOff x="0" y="0"/>
            <a:chExt cx="6158713" cy="4750003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25400" y="25400"/>
              <a:ext cx="6107938" cy="4699254"/>
            </a:xfrm>
            <a:custGeom>
              <a:avLst/>
              <a:gdLst/>
              <a:ahLst/>
              <a:cxnLst/>
              <a:rect r="r" b="b" t="t" l="l"/>
              <a:pathLst>
                <a:path h="4699254" w="6107938">
                  <a:moveTo>
                    <a:pt x="0" y="243840"/>
                  </a:moveTo>
                  <a:cubicBezTo>
                    <a:pt x="0" y="109220"/>
                    <a:pt x="109474" y="0"/>
                    <a:pt x="244475" y="0"/>
                  </a:cubicBezTo>
                  <a:lnTo>
                    <a:pt x="5863463" y="0"/>
                  </a:lnTo>
                  <a:cubicBezTo>
                    <a:pt x="5998464" y="0"/>
                    <a:pt x="6107938" y="109220"/>
                    <a:pt x="6107938" y="243840"/>
                  </a:cubicBezTo>
                  <a:lnTo>
                    <a:pt x="6107938" y="4455414"/>
                  </a:lnTo>
                  <a:cubicBezTo>
                    <a:pt x="6107938" y="4590034"/>
                    <a:pt x="5998464" y="4699254"/>
                    <a:pt x="5863463" y="4699254"/>
                  </a:cubicBezTo>
                  <a:lnTo>
                    <a:pt x="244475" y="4699254"/>
                  </a:lnTo>
                  <a:cubicBezTo>
                    <a:pt x="109474" y="4699254"/>
                    <a:pt x="0" y="4590034"/>
                    <a:pt x="0" y="4455414"/>
                  </a:cubicBezTo>
                  <a:close/>
                </a:path>
              </a:pathLst>
            </a:custGeom>
            <a:solidFill>
              <a:srgbClr val="2C3E50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6158738" cy="4750054"/>
            </a:xfrm>
            <a:custGeom>
              <a:avLst/>
              <a:gdLst/>
              <a:ahLst/>
              <a:cxnLst/>
              <a:rect r="r" b="b" t="t" l="l"/>
              <a:pathLst>
                <a:path h="4750054" w="6158738">
                  <a:moveTo>
                    <a:pt x="0" y="269240"/>
                  </a:moveTo>
                  <a:cubicBezTo>
                    <a:pt x="0" y="120523"/>
                    <a:pt x="120904" y="0"/>
                    <a:pt x="269875" y="0"/>
                  </a:cubicBezTo>
                  <a:lnTo>
                    <a:pt x="5888863" y="0"/>
                  </a:lnTo>
                  <a:lnTo>
                    <a:pt x="5888863" y="25400"/>
                  </a:lnTo>
                  <a:lnTo>
                    <a:pt x="5888863" y="0"/>
                  </a:lnTo>
                  <a:cubicBezTo>
                    <a:pt x="6037834" y="0"/>
                    <a:pt x="6158738" y="120523"/>
                    <a:pt x="6158738" y="269240"/>
                  </a:cubicBezTo>
                  <a:lnTo>
                    <a:pt x="6158738" y="4480814"/>
                  </a:lnTo>
                  <a:lnTo>
                    <a:pt x="6133338" y="4480814"/>
                  </a:lnTo>
                  <a:lnTo>
                    <a:pt x="6158738" y="4480814"/>
                  </a:lnTo>
                  <a:cubicBezTo>
                    <a:pt x="6158738" y="4629531"/>
                    <a:pt x="6037834" y="4750054"/>
                    <a:pt x="5888863" y="4750054"/>
                  </a:cubicBezTo>
                  <a:lnTo>
                    <a:pt x="5888863" y="4724654"/>
                  </a:lnTo>
                  <a:lnTo>
                    <a:pt x="5888863" y="4750054"/>
                  </a:lnTo>
                  <a:lnTo>
                    <a:pt x="269875" y="4750054"/>
                  </a:lnTo>
                  <a:lnTo>
                    <a:pt x="269875" y="4724654"/>
                  </a:lnTo>
                  <a:lnTo>
                    <a:pt x="269875" y="4750054"/>
                  </a:lnTo>
                  <a:cubicBezTo>
                    <a:pt x="120904" y="4750054"/>
                    <a:pt x="0" y="4629531"/>
                    <a:pt x="0" y="4480814"/>
                  </a:cubicBezTo>
                  <a:lnTo>
                    <a:pt x="0" y="269240"/>
                  </a:lnTo>
                  <a:lnTo>
                    <a:pt x="25400" y="269240"/>
                  </a:lnTo>
                  <a:lnTo>
                    <a:pt x="0" y="269240"/>
                  </a:lnTo>
                  <a:moveTo>
                    <a:pt x="50800" y="269240"/>
                  </a:moveTo>
                  <a:lnTo>
                    <a:pt x="50800" y="4480814"/>
                  </a:lnTo>
                  <a:lnTo>
                    <a:pt x="25400" y="4480814"/>
                  </a:lnTo>
                  <a:lnTo>
                    <a:pt x="50800" y="4480814"/>
                  </a:lnTo>
                  <a:cubicBezTo>
                    <a:pt x="50800" y="4601337"/>
                    <a:pt x="148844" y="4699254"/>
                    <a:pt x="269875" y="4699254"/>
                  </a:cubicBezTo>
                  <a:lnTo>
                    <a:pt x="5888863" y="4699254"/>
                  </a:lnTo>
                  <a:cubicBezTo>
                    <a:pt x="6009894" y="4699254"/>
                    <a:pt x="6107938" y="4601337"/>
                    <a:pt x="6107938" y="4480814"/>
                  </a:cubicBezTo>
                  <a:lnTo>
                    <a:pt x="6107938" y="269240"/>
                  </a:lnTo>
                  <a:lnTo>
                    <a:pt x="6133338" y="269240"/>
                  </a:lnTo>
                  <a:lnTo>
                    <a:pt x="6107938" y="269240"/>
                  </a:lnTo>
                  <a:cubicBezTo>
                    <a:pt x="6107938" y="148717"/>
                    <a:pt x="6009894" y="50800"/>
                    <a:pt x="5888863" y="50800"/>
                  </a:cubicBezTo>
                  <a:lnTo>
                    <a:pt x="269875" y="50800"/>
                  </a:lnTo>
                  <a:lnTo>
                    <a:pt x="269875" y="25400"/>
                  </a:lnTo>
                  <a:lnTo>
                    <a:pt x="269875" y="50800"/>
                  </a:lnTo>
                  <a:cubicBezTo>
                    <a:pt x="148844" y="50800"/>
                    <a:pt x="50800" y="148717"/>
                    <a:pt x="50800" y="269240"/>
                  </a:cubicBezTo>
                  <a:close/>
                </a:path>
              </a:pathLst>
            </a:custGeom>
            <a:solidFill>
              <a:srgbClr val="CED9CE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17" id="17"/>
          <p:cNvGrpSpPr/>
          <p:nvPr/>
        </p:nvGrpSpPr>
        <p:grpSpPr>
          <a:xfrm rot="0">
            <a:off x="954138" y="2271122"/>
            <a:ext cx="152400" cy="3524402"/>
            <a:chOff x="0" y="0"/>
            <a:chExt cx="203200" cy="4699203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203200" cy="4699254"/>
            </a:xfrm>
            <a:custGeom>
              <a:avLst/>
              <a:gdLst/>
              <a:ahLst/>
              <a:cxnLst/>
              <a:rect r="r" b="b" t="t" l="l"/>
              <a:pathLst>
                <a:path h="4699254" w="203200">
                  <a:moveTo>
                    <a:pt x="0" y="101600"/>
                  </a:moveTo>
                  <a:cubicBezTo>
                    <a:pt x="0" y="45466"/>
                    <a:pt x="45466" y="0"/>
                    <a:pt x="101600" y="0"/>
                  </a:cubicBezTo>
                  <a:cubicBezTo>
                    <a:pt x="157734" y="0"/>
                    <a:pt x="203200" y="45466"/>
                    <a:pt x="203200" y="101600"/>
                  </a:cubicBezTo>
                  <a:lnTo>
                    <a:pt x="203200" y="4597654"/>
                  </a:lnTo>
                  <a:cubicBezTo>
                    <a:pt x="203200" y="4653788"/>
                    <a:pt x="157734" y="4699254"/>
                    <a:pt x="101600" y="4699254"/>
                  </a:cubicBezTo>
                  <a:cubicBezTo>
                    <a:pt x="45466" y="4699254"/>
                    <a:pt x="0" y="4653788"/>
                    <a:pt x="0" y="4597654"/>
                  </a:cubicBezTo>
                  <a:close/>
                </a:path>
              </a:pathLst>
            </a:custGeom>
            <a:solidFill>
              <a:srgbClr val="00C2FF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19" id="19"/>
          <p:cNvSpPr txBox="true"/>
          <p:nvPr/>
        </p:nvSpPr>
        <p:spPr>
          <a:xfrm rot="0">
            <a:off x="1428159" y="2583209"/>
            <a:ext cx="3823392" cy="895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b="true" sz="2750">
                <a:solidFill>
                  <a:srgbClr val="FFFFFF"/>
                </a:solidFill>
                <a:latin typeface="Fraunces Bold"/>
                <a:ea typeface="Fraunces Bold"/>
                <a:cs typeface="Fraunces Bold"/>
                <a:sym typeface="Fraunces Bold"/>
              </a:rPr>
              <a:t>Parameter-Efficient Fine-Tuning (PEFT)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428159" y="3543891"/>
            <a:ext cx="3823392" cy="19192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LoRA memungkinkan fine-tuning dengan melatih sebagian kecil parameter tambahan.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5837634" y="2252072"/>
            <a:ext cx="4619177" cy="3562502"/>
            <a:chOff x="0" y="0"/>
            <a:chExt cx="6158903" cy="4750003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25400" y="25400"/>
              <a:ext cx="6108192" cy="4699254"/>
            </a:xfrm>
            <a:custGeom>
              <a:avLst/>
              <a:gdLst/>
              <a:ahLst/>
              <a:cxnLst/>
              <a:rect r="r" b="b" t="t" l="l"/>
              <a:pathLst>
                <a:path h="4699254" w="6108192">
                  <a:moveTo>
                    <a:pt x="0" y="243840"/>
                  </a:moveTo>
                  <a:cubicBezTo>
                    <a:pt x="0" y="109220"/>
                    <a:pt x="109474" y="0"/>
                    <a:pt x="244475" y="0"/>
                  </a:cubicBezTo>
                  <a:lnTo>
                    <a:pt x="5863717" y="0"/>
                  </a:lnTo>
                  <a:cubicBezTo>
                    <a:pt x="5998718" y="0"/>
                    <a:pt x="6108192" y="109220"/>
                    <a:pt x="6108192" y="243840"/>
                  </a:cubicBezTo>
                  <a:lnTo>
                    <a:pt x="6108192" y="4455414"/>
                  </a:lnTo>
                  <a:cubicBezTo>
                    <a:pt x="6108192" y="4590034"/>
                    <a:pt x="5998718" y="4699254"/>
                    <a:pt x="5863717" y="4699254"/>
                  </a:cubicBezTo>
                  <a:lnTo>
                    <a:pt x="244475" y="4699254"/>
                  </a:lnTo>
                  <a:cubicBezTo>
                    <a:pt x="109474" y="4699254"/>
                    <a:pt x="0" y="4590034"/>
                    <a:pt x="0" y="4455414"/>
                  </a:cubicBezTo>
                  <a:close/>
                </a:path>
              </a:pathLst>
            </a:custGeom>
            <a:solidFill>
              <a:srgbClr val="2C3E50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6158992" cy="4750054"/>
            </a:xfrm>
            <a:custGeom>
              <a:avLst/>
              <a:gdLst/>
              <a:ahLst/>
              <a:cxnLst/>
              <a:rect r="r" b="b" t="t" l="l"/>
              <a:pathLst>
                <a:path h="4750054" w="6158992">
                  <a:moveTo>
                    <a:pt x="0" y="269240"/>
                  </a:moveTo>
                  <a:cubicBezTo>
                    <a:pt x="0" y="120523"/>
                    <a:pt x="120904" y="0"/>
                    <a:pt x="269875" y="0"/>
                  </a:cubicBezTo>
                  <a:lnTo>
                    <a:pt x="5889117" y="0"/>
                  </a:lnTo>
                  <a:lnTo>
                    <a:pt x="5889117" y="25400"/>
                  </a:lnTo>
                  <a:lnTo>
                    <a:pt x="5889117" y="0"/>
                  </a:lnTo>
                  <a:cubicBezTo>
                    <a:pt x="6038088" y="0"/>
                    <a:pt x="6158992" y="120523"/>
                    <a:pt x="6158992" y="269240"/>
                  </a:cubicBezTo>
                  <a:lnTo>
                    <a:pt x="6158992" y="4480814"/>
                  </a:lnTo>
                  <a:lnTo>
                    <a:pt x="6133592" y="4480814"/>
                  </a:lnTo>
                  <a:lnTo>
                    <a:pt x="6158992" y="4480814"/>
                  </a:lnTo>
                  <a:cubicBezTo>
                    <a:pt x="6158992" y="4629531"/>
                    <a:pt x="6038088" y="4750054"/>
                    <a:pt x="5889117" y="4750054"/>
                  </a:cubicBezTo>
                  <a:lnTo>
                    <a:pt x="5889117" y="4724654"/>
                  </a:lnTo>
                  <a:lnTo>
                    <a:pt x="5889117" y="4750054"/>
                  </a:lnTo>
                  <a:lnTo>
                    <a:pt x="269875" y="4750054"/>
                  </a:lnTo>
                  <a:lnTo>
                    <a:pt x="269875" y="4724654"/>
                  </a:lnTo>
                  <a:lnTo>
                    <a:pt x="269875" y="4750054"/>
                  </a:lnTo>
                  <a:cubicBezTo>
                    <a:pt x="120904" y="4750054"/>
                    <a:pt x="0" y="4629531"/>
                    <a:pt x="0" y="4480814"/>
                  </a:cubicBezTo>
                  <a:lnTo>
                    <a:pt x="0" y="269240"/>
                  </a:lnTo>
                  <a:lnTo>
                    <a:pt x="25400" y="269240"/>
                  </a:lnTo>
                  <a:lnTo>
                    <a:pt x="0" y="269240"/>
                  </a:lnTo>
                  <a:moveTo>
                    <a:pt x="50800" y="269240"/>
                  </a:moveTo>
                  <a:lnTo>
                    <a:pt x="50800" y="4480814"/>
                  </a:lnTo>
                  <a:lnTo>
                    <a:pt x="25400" y="4480814"/>
                  </a:lnTo>
                  <a:lnTo>
                    <a:pt x="50800" y="4480814"/>
                  </a:lnTo>
                  <a:cubicBezTo>
                    <a:pt x="50800" y="4601337"/>
                    <a:pt x="148844" y="4699254"/>
                    <a:pt x="269875" y="4699254"/>
                  </a:cubicBezTo>
                  <a:lnTo>
                    <a:pt x="5889117" y="4699254"/>
                  </a:lnTo>
                  <a:cubicBezTo>
                    <a:pt x="6010148" y="4699254"/>
                    <a:pt x="6108192" y="4601337"/>
                    <a:pt x="6108192" y="4480814"/>
                  </a:cubicBezTo>
                  <a:lnTo>
                    <a:pt x="6108192" y="269240"/>
                  </a:lnTo>
                  <a:lnTo>
                    <a:pt x="6133592" y="269240"/>
                  </a:lnTo>
                  <a:lnTo>
                    <a:pt x="6108192" y="269240"/>
                  </a:lnTo>
                  <a:cubicBezTo>
                    <a:pt x="6108192" y="148717"/>
                    <a:pt x="6010148" y="50800"/>
                    <a:pt x="5889117" y="50800"/>
                  </a:cubicBezTo>
                  <a:lnTo>
                    <a:pt x="269875" y="50800"/>
                  </a:lnTo>
                  <a:lnTo>
                    <a:pt x="269875" y="25400"/>
                  </a:lnTo>
                  <a:lnTo>
                    <a:pt x="269875" y="50800"/>
                  </a:lnTo>
                  <a:cubicBezTo>
                    <a:pt x="148844" y="50800"/>
                    <a:pt x="50800" y="148717"/>
                    <a:pt x="50800" y="269240"/>
                  </a:cubicBezTo>
                  <a:close/>
                </a:path>
              </a:pathLst>
            </a:custGeom>
            <a:solidFill>
              <a:srgbClr val="F4FEFF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24" id="24"/>
          <p:cNvSpPr txBox="true"/>
          <p:nvPr/>
        </p:nvSpPr>
        <p:spPr>
          <a:xfrm rot="0">
            <a:off x="6292606" y="2583209"/>
            <a:ext cx="3544043" cy="4524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b="true" sz="2750">
                <a:solidFill>
                  <a:srgbClr val="FFFFFF"/>
                </a:solidFill>
                <a:latin typeface="Fraunces Bold"/>
                <a:ea typeface="Fraunces Bold"/>
                <a:cs typeface="Fraunces Bold"/>
                <a:sym typeface="Fraunces Bold"/>
              </a:rPr>
              <a:t>Performa Optimal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6292606" y="3100978"/>
            <a:ext cx="3823545" cy="23729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Mempertahankan performa model BART-Large sambil mengurangi biaya komputasi secara signifikan.</a:t>
            </a:r>
          </a:p>
        </p:txBody>
      </p:sp>
      <p:grpSp>
        <p:nvGrpSpPr>
          <p:cNvPr name="Group 26" id="26"/>
          <p:cNvGrpSpPr/>
          <p:nvPr/>
        </p:nvGrpSpPr>
        <p:grpSpPr>
          <a:xfrm rot="0">
            <a:off x="1030338" y="6059986"/>
            <a:ext cx="4619034" cy="3108874"/>
            <a:chOff x="0" y="0"/>
            <a:chExt cx="6158713" cy="4145166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25400" y="25400"/>
              <a:ext cx="6107938" cy="4094353"/>
            </a:xfrm>
            <a:custGeom>
              <a:avLst/>
              <a:gdLst/>
              <a:ahLst/>
              <a:cxnLst/>
              <a:rect r="r" b="b" t="t" l="l"/>
              <a:pathLst>
                <a:path h="4094353" w="6107938">
                  <a:moveTo>
                    <a:pt x="0" y="243840"/>
                  </a:moveTo>
                  <a:cubicBezTo>
                    <a:pt x="0" y="109220"/>
                    <a:pt x="109601" y="0"/>
                    <a:pt x="244856" y="0"/>
                  </a:cubicBezTo>
                  <a:lnTo>
                    <a:pt x="5863082" y="0"/>
                  </a:lnTo>
                  <a:cubicBezTo>
                    <a:pt x="5998337" y="0"/>
                    <a:pt x="6107938" y="109220"/>
                    <a:pt x="6107938" y="243840"/>
                  </a:cubicBezTo>
                  <a:lnTo>
                    <a:pt x="6107938" y="3850513"/>
                  </a:lnTo>
                  <a:cubicBezTo>
                    <a:pt x="6107938" y="3985133"/>
                    <a:pt x="5998337" y="4094353"/>
                    <a:pt x="5863082" y="4094353"/>
                  </a:cubicBezTo>
                  <a:lnTo>
                    <a:pt x="244856" y="4094353"/>
                  </a:lnTo>
                  <a:cubicBezTo>
                    <a:pt x="109601" y="4094353"/>
                    <a:pt x="0" y="3985133"/>
                    <a:pt x="0" y="3850513"/>
                  </a:cubicBezTo>
                  <a:close/>
                </a:path>
              </a:pathLst>
            </a:custGeom>
            <a:solidFill>
              <a:srgbClr val="2C3E50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6158738" cy="4145153"/>
            </a:xfrm>
            <a:custGeom>
              <a:avLst/>
              <a:gdLst/>
              <a:ahLst/>
              <a:cxnLst/>
              <a:rect r="r" b="b" t="t" l="l"/>
              <a:pathLst>
                <a:path h="4145153" w="6158738">
                  <a:moveTo>
                    <a:pt x="0" y="269240"/>
                  </a:moveTo>
                  <a:cubicBezTo>
                    <a:pt x="0" y="120396"/>
                    <a:pt x="121031" y="0"/>
                    <a:pt x="270256" y="0"/>
                  </a:cubicBezTo>
                  <a:lnTo>
                    <a:pt x="5888482" y="0"/>
                  </a:lnTo>
                  <a:lnTo>
                    <a:pt x="5888482" y="25400"/>
                  </a:lnTo>
                  <a:lnTo>
                    <a:pt x="5888482" y="0"/>
                  </a:lnTo>
                  <a:cubicBezTo>
                    <a:pt x="6037580" y="0"/>
                    <a:pt x="6158738" y="120396"/>
                    <a:pt x="6158738" y="269240"/>
                  </a:cubicBezTo>
                  <a:lnTo>
                    <a:pt x="6133338" y="269240"/>
                  </a:lnTo>
                  <a:lnTo>
                    <a:pt x="6158738" y="269240"/>
                  </a:lnTo>
                  <a:lnTo>
                    <a:pt x="6158738" y="3875913"/>
                  </a:lnTo>
                  <a:lnTo>
                    <a:pt x="6133338" y="3875913"/>
                  </a:lnTo>
                  <a:lnTo>
                    <a:pt x="6158738" y="3875913"/>
                  </a:lnTo>
                  <a:cubicBezTo>
                    <a:pt x="6158738" y="4024757"/>
                    <a:pt x="6037707" y="4145153"/>
                    <a:pt x="5888482" y="4145153"/>
                  </a:cubicBezTo>
                  <a:lnTo>
                    <a:pt x="5888482" y="4119753"/>
                  </a:lnTo>
                  <a:lnTo>
                    <a:pt x="5888482" y="4145153"/>
                  </a:lnTo>
                  <a:lnTo>
                    <a:pt x="270256" y="4145153"/>
                  </a:lnTo>
                  <a:lnTo>
                    <a:pt x="270256" y="4119753"/>
                  </a:lnTo>
                  <a:lnTo>
                    <a:pt x="270256" y="4145153"/>
                  </a:lnTo>
                  <a:cubicBezTo>
                    <a:pt x="121031" y="4145153"/>
                    <a:pt x="0" y="4024757"/>
                    <a:pt x="0" y="3875913"/>
                  </a:cubicBezTo>
                  <a:lnTo>
                    <a:pt x="0" y="269240"/>
                  </a:lnTo>
                  <a:lnTo>
                    <a:pt x="25400" y="269240"/>
                  </a:lnTo>
                  <a:lnTo>
                    <a:pt x="0" y="269240"/>
                  </a:lnTo>
                  <a:moveTo>
                    <a:pt x="50800" y="269240"/>
                  </a:moveTo>
                  <a:lnTo>
                    <a:pt x="50800" y="3875913"/>
                  </a:lnTo>
                  <a:lnTo>
                    <a:pt x="25400" y="3875913"/>
                  </a:lnTo>
                  <a:lnTo>
                    <a:pt x="50800" y="3875913"/>
                  </a:lnTo>
                  <a:cubicBezTo>
                    <a:pt x="50800" y="3996436"/>
                    <a:pt x="148971" y="4094353"/>
                    <a:pt x="270256" y="4094353"/>
                  </a:cubicBezTo>
                  <a:lnTo>
                    <a:pt x="5888482" y="4094353"/>
                  </a:lnTo>
                  <a:cubicBezTo>
                    <a:pt x="6009767" y="4094353"/>
                    <a:pt x="6107938" y="3996436"/>
                    <a:pt x="6107938" y="3875913"/>
                  </a:cubicBezTo>
                  <a:lnTo>
                    <a:pt x="6107938" y="269240"/>
                  </a:lnTo>
                  <a:cubicBezTo>
                    <a:pt x="6107938" y="148717"/>
                    <a:pt x="6009767" y="50800"/>
                    <a:pt x="5888482" y="50800"/>
                  </a:cubicBezTo>
                  <a:lnTo>
                    <a:pt x="270256" y="50800"/>
                  </a:lnTo>
                  <a:lnTo>
                    <a:pt x="270256" y="25400"/>
                  </a:lnTo>
                  <a:lnTo>
                    <a:pt x="270256" y="50800"/>
                  </a:lnTo>
                  <a:cubicBezTo>
                    <a:pt x="148971" y="50800"/>
                    <a:pt x="50800" y="148717"/>
                    <a:pt x="50800" y="269240"/>
                  </a:cubicBezTo>
                  <a:close/>
                </a:path>
              </a:pathLst>
            </a:custGeom>
            <a:solidFill>
              <a:srgbClr val="CED9CE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29" id="29"/>
          <p:cNvGrpSpPr/>
          <p:nvPr/>
        </p:nvGrpSpPr>
        <p:grpSpPr>
          <a:xfrm rot="0">
            <a:off x="954138" y="6079036"/>
            <a:ext cx="152400" cy="3070774"/>
            <a:chOff x="0" y="0"/>
            <a:chExt cx="203200" cy="4094366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203200" cy="4094353"/>
            </a:xfrm>
            <a:custGeom>
              <a:avLst/>
              <a:gdLst/>
              <a:ahLst/>
              <a:cxnLst/>
              <a:rect r="r" b="b" t="t" l="l"/>
              <a:pathLst>
                <a:path h="4094353" w="203200">
                  <a:moveTo>
                    <a:pt x="0" y="101600"/>
                  </a:moveTo>
                  <a:cubicBezTo>
                    <a:pt x="0" y="45466"/>
                    <a:pt x="45466" y="0"/>
                    <a:pt x="101600" y="0"/>
                  </a:cubicBezTo>
                  <a:cubicBezTo>
                    <a:pt x="157734" y="0"/>
                    <a:pt x="203200" y="45466"/>
                    <a:pt x="203200" y="101600"/>
                  </a:cubicBezTo>
                  <a:lnTo>
                    <a:pt x="203200" y="3992753"/>
                  </a:lnTo>
                  <a:cubicBezTo>
                    <a:pt x="203200" y="4048887"/>
                    <a:pt x="157734" y="4094353"/>
                    <a:pt x="101600" y="4094353"/>
                  </a:cubicBezTo>
                  <a:cubicBezTo>
                    <a:pt x="45466" y="4094353"/>
                    <a:pt x="0" y="4048887"/>
                    <a:pt x="0" y="3992753"/>
                  </a:cubicBezTo>
                  <a:close/>
                </a:path>
              </a:pathLst>
            </a:custGeom>
            <a:solidFill>
              <a:srgbClr val="00C2FF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31" id="31"/>
          <p:cNvSpPr txBox="true"/>
          <p:nvPr/>
        </p:nvSpPr>
        <p:spPr>
          <a:xfrm rot="0">
            <a:off x="1428159" y="6391123"/>
            <a:ext cx="3544043" cy="4524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b="true" sz="2750">
                <a:solidFill>
                  <a:srgbClr val="FFFFFF"/>
                </a:solidFill>
                <a:latin typeface="Fraunces Bold"/>
                <a:ea typeface="Fraunces Bold"/>
                <a:cs typeface="Fraunces Bold"/>
                <a:sym typeface="Fraunces Bold"/>
              </a:rPr>
              <a:t>Penerapan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428159" y="6908902"/>
            <a:ext cx="3823392" cy="19192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Mengimplementasikan BART-Large dengan LoRA untuk peringkasan teks berita.</a:t>
            </a:r>
          </a:p>
        </p:txBody>
      </p:sp>
      <p:grpSp>
        <p:nvGrpSpPr>
          <p:cNvPr name="Group 33" id="33"/>
          <p:cNvGrpSpPr/>
          <p:nvPr/>
        </p:nvGrpSpPr>
        <p:grpSpPr>
          <a:xfrm rot="0">
            <a:off x="5761434" y="2252072"/>
            <a:ext cx="152400" cy="3524402"/>
            <a:chOff x="0" y="0"/>
            <a:chExt cx="203200" cy="4699203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203200" cy="4699254"/>
            </a:xfrm>
            <a:custGeom>
              <a:avLst/>
              <a:gdLst/>
              <a:ahLst/>
              <a:cxnLst/>
              <a:rect r="r" b="b" t="t" l="l"/>
              <a:pathLst>
                <a:path h="4699254" w="203200">
                  <a:moveTo>
                    <a:pt x="0" y="101600"/>
                  </a:moveTo>
                  <a:cubicBezTo>
                    <a:pt x="0" y="45466"/>
                    <a:pt x="45466" y="0"/>
                    <a:pt x="101600" y="0"/>
                  </a:cubicBezTo>
                  <a:cubicBezTo>
                    <a:pt x="157734" y="0"/>
                    <a:pt x="203200" y="45466"/>
                    <a:pt x="203200" y="101600"/>
                  </a:cubicBezTo>
                  <a:lnTo>
                    <a:pt x="203200" y="4597654"/>
                  </a:lnTo>
                  <a:cubicBezTo>
                    <a:pt x="203200" y="4653788"/>
                    <a:pt x="157734" y="4699254"/>
                    <a:pt x="101600" y="4699254"/>
                  </a:cubicBezTo>
                  <a:cubicBezTo>
                    <a:pt x="45466" y="4699254"/>
                    <a:pt x="0" y="4653788"/>
                    <a:pt x="0" y="4597654"/>
                  </a:cubicBezTo>
                  <a:close/>
                </a:path>
              </a:pathLst>
            </a:custGeom>
            <a:solidFill>
              <a:srgbClr val="00C2FF"/>
            </a:solidFill>
            <a:ln w="12700">
              <a:solidFill>
                <a:srgbClr val="000000"/>
              </a:solidFill>
            </a:ln>
          </p:spPr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0442673" y="1973705"/>
            <a:ext cx="14884693" cy="17320370"/>
            <a:chOff x="0" y="0"/>
            <a:chExt cx="6985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2C3E5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168275"/>
              <a:ext cx="698500" cy="504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63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641363" y="3192022"/>
            <a:ext cx="4452223" cy="5180769"/>
            <a:chOff x="0" y="0"/>
            <a:chExt cx="6985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blipFill>
              <a:blip r:embed="rId2"/>
              <a:stretch>
                <a:fillRect l="-37163" t="0" r="-37163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7386555" y="9898761"/>
            <a:ext cx="3324390" cy="523591"/>
          </a:xfrm>
          <a:custGeom>
            <a:avLst/>
            <a:gdLst/>
            <a:ahLst/>
            <a:cxnLst/>
            <a:rect r="r" b="b" t="t" l="l"/>
            <a:pathLst>
              <a:path h="523591" w="3324390">
                <a:moveTo>
                  <a:pt x="0" y="0"/>
                </a:moveTo>
                <a:lnTo>
                  <a:pt x="3324390" y="0"/>
                </a:lnTo>
                <a:lnTo>
                  <a:pt x="3324390" y="523591"/>
                </a:lnTo>
                <a:lnTo>
                  <a:pt x="0" y="52359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2702278" y="-165818"/>
            <a:ext cx="3324390" cy="523591"/>
          </a:xfrm>
          <a:custGeom>
            <a:avLst/>
            <a:gdLst/>
            <a:ahLst/>
            <a:cxnLst/>
            <a:rect r="r" b="b" t="t" l="l"/>
            <a:pathLst>
              <a:path h="523591" w="3324390">
                <a:moveTo>
                  <a:pt x="0" y="0"/>
                </a:moveTo>
                <a:lnTo>
                  <a:pt x="3324390" y="0"/>
                </a:lnTo>
                <a:lnTo>
                  <a:pt x="3324390" y="523592"/>
                </a:lnTo>
                <a:lnTo>
                  <a:pt x="0" y="5235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59074" y="5613"/>
            <a:ext cx="3587348" cy="704322"/>
          </a:xfrm>
          <a:custGeom>
            <a:avLst/>
            <a:gdLst/>
            <a:ahLst/>
            <a:cxnLst/>
            <a:rect r="r" b="b" t="t" l="l"/>
            <a:pathLst>
              <a:path h="704322" w="3587348">
                <a:moveTo>
                  <a:pt x="0" y="0"/>
                </a:moveTo>
                <a:lnTo>
                  <a:pt x="3587348" y="0"/>
                </a:lnTo>
                <a:lnTo>
                  <a:pt x="3587348" y="704322"/>
                </a:lnTo>
                <a:lnTo>
                  <a:pt x="0" y="70432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5309132" y="4762451"/>
            <a:ext cx="11490066" cy="4108109"/>
          </a:xfrm>
          <a:custGeom>
            <a:avLst/>
            <a:gdLst/>
            <a:ahLst/>
            <a:cxnLst/>
            <a:rect r="r" b="b" t="t" l="l"/>
            <a:pathLst>
              <a:path h="4108109" w="11490066">
                <a:moveTo>
                  <a:pt x="0" y="0"/>
                </a:moveTo>
                <a:lnTo>
                  <a:pt x="11490066" y="0"/>
                </a:lnTo>
                <a:lnTo>
                  <a:pt x="11490066" y="4108109"/>
                </a:lnTo>
                <a:lnTo>
                  <a:pt x="0" y="410810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5309132" y="2010885"/>
            <a:ext cx="11014975" cy="29500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1"/>
              </a:lnSpc>
            </a:pPr>
            <a:r>
              <a:rPr lang="en-US" sz="2429">
                <a:solidFill>
                  <a:srgbClr val="545454"/>
                </a:solidFill>
                <a:latin typeface="Inter"/>
                <a:ea typeface="Inter"/>
                <a:cs typeface="Inter"/>
                <a:sym typeface="Inter"/>
              </a:rPr>
              <a:t>Dataset yang digunakan adalah </a:t>
            </a:r>
            <a:r>
              <a:rPr lang="en-US" sz="2429" b="true">
                <a:solidFill>
                  <a:srgbClr val="545454"/>
                </a:solidFill>
                <a:latin typeface="Inter Bold"/>
                <a:ea typeface="Inter Bold"/>
                <a:cs typeface="Inter Bold"/>
                <a:sym typeface="Inter Bold"/>
              </a:rPr>
              <a:t>BBC News Summary Dataset</a:t>
            </a:r>
            <a:r>
              <a:rPr lang="en-US" sz="2429">
                <a:solidFill>
                  <a:srgbClr val="545454"/>
                </a:solidFill>
                <a:latin typeface="Inter"/>
                <a:ea typeface="Inter"/>
                <a:cs typeface="Inter"/>
                <a:sym typeface="Inter"/>
              </a:rPr>
              <a:t> dari Kaggle. Terdiri dari artikel berita berbahasa Inggris dan ringkasan manual.</a:t>
            </a:r>
          </a:p>
          <a:p>
            <a:pPr algn="l">
              <a:lnSpc>
                <a:spcPts val="3911"/>
              </a:lnSpc>
            </a:pPr>
            <a:r>
              <a:rPr lang="en-US" sz="2429">
                <a:solidFill>
                  <a:srgbClr val="545454"/>
                </a:solidFill>
                <a:latin typeface="Inter"/>
                <a:ea typeface="Inter"/>
                <a:cs typeface="Inter"/>
                <a:sym typeface="Inter"/>
              </a:rPr>
              <a:t>Cocok untuk pelatihan dan pengujian tugas peringkasan teks abstraktif.</a:t>
            </a:r>
          </a:p>
          <a:p>
            <a:pPr algn="l">
              <a:lnSpc>
                <a:spcPts val="3911"/>
              </a:lnSpc>
            </a:pPr>
            <a:r>
              <a:rPr lang="en-US" sz="2429">
                <a:solidFill>
                  <a:srgbClr val="545454"/>
                </a:solidFill>
                <a:latin typeface="Inter"/>
                <a:ea typeface="Inter"/>
                <a:cs typeface="Inter"/>
                <a:sym typeface="Inter"/>
              </a:rPr>
              <a:t>Sumber: Kaggle - BBC News Summary Dataset</a:t>
            </a:r>
          </a:p>
          <a:p>
            <a:pPr algn="l">
              <a:lnSpc>
                <a:spcPts val="3911"/>
              </a:lnSpc>
            </a:pPr>
            <a:r>
              <a:rPr lang="en-US" sz="2429">
                <a:solidFill>
                  <a:srgbClr val="545454"/>
                </a:solidFill>
                <a:latin typeface="Inter"/>
                <a:ea typeface="Inter"/>
                <a:cs typeface="Inter"/>
                <a:sym typeface="Inter"/>
              </a:rPr>
              <a:t>URL: https://www.kaggle.com/datasets/pariza/bbc-news-summary</a:t>
            </a:r>
          </a:p>
          <a:p>
            <a:pPr algn="l">
              <a:lnSpc>
                <a:spcPts val="3911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5309132" y="1066800"/>
            <a:ext cx="9106398" cy="835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21"/>
              </a:lnSpc>
            </a:pPr>
            <a:r>
              <a:rPr lang="en-US" sz="5749" b="true">
                <a:solidFill>
                  <a:srgbClr val="2C3E50"/>
                </a:solidFill>
                <a:latin typeface="Poppins Bold"/>
                <a:ea typeface="Poppins Bold"/>
                <a:cs typeface="Poppins Bold"/>
                <a:sym typeface="Poppins Bold"/>
              </a:rPr>
              <a:t>Dataset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946982" y="5594636"/>
            <a:ext cx="14884693" cy="17320370"/>
            <a:chOff x="0" y="0"/>
            <a:chExt cx="6985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2C3E5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168275"/>
              <a:ext cx="698500" cy="504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63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3258381" y="5107270"/>
            <a:ext cx="4000919" cy="4655615"/>
            <a:chOff x="0" y="0"/>
            <a:chExt cx="6985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blipFill>
              <a:blip r:embed="rId2"/>
              <a:stretch>
                <a:fillRect l="-26054" t="0" r="-26054" b="0"/>
              </a:stretch>
            </a:blipFill>
            <a:ln w="114300" cap="sq">
              <a:solidFill>
                <a:srgbClr val="00C2FF"/>
              </a:solidFill>
              <a:prstDash val="solid"/>
              <a:miter/>
            </a:ln>
          </p:spPr>
        </p:sp>
      </p:grpSp>
      <p:grpSp>
        <p:nvGrpSpPr>
          <p:cNvPr name="Group 7" id="7"/>
          <p:cNvGrpSpPr/>
          <p:nvPr/>
        </p:nvGrpSpPr>
        <p:grpSpPr>
          <a:xfrm rot="0">
            <a:off x="11103296" y="8916748"/>
            <a:ext cx="4000919" cy="4655615"/>
            <a:chOff x="0" y="0"/>
            <a:chExt cx="6985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blipFill>
              <a:blip r:embed="rId3"/>
              <a:stretch>
                <a:fillRect l="-53434" t="0" r="-53434" b="0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2471080" y="9909719"/>
            <a:ext cx="3324390" cy="523591"/>
          </a:xfrm>
          <a:custGeom>
            <a:avLst/>
            <a:gdLst/>
            <a:ahLst/>
            <a:cxnLst/>
            <a:rect r="r" b="b" t="t" l="l"/>
            <a:pathLst>
              <a:path h="523591" w="3324390">
                <a:moveTo>
                  <a:pt x="0" y="0"/>
                </a:moveTo>
                <a:lnTo>
                  <a:pt x="3324390" y="0"/>
                </a:lnTo>
                <a:lnTo>
                  <a:pt x="3324390" y="523592"/>
                </a:lnTo>
                <a:lnTo>
                  <a:pt x="0" y="5235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1441561" y="-142919"/>
            <a:ext cx="3324390" cy="523591"/>
          </a:xfrm>
          <a:custGeom>
            <a:avLst/>
            <a:gdLst/>
            <a:ahLst/>
            <a:cxnLst/>
            <a:rect r="r" b="b" t="t" l="l"/>
            <a:pathLst>
              <a:path h="523591" w="3324390">
                <a:moveTo>
                  <a:pt x="0" y="0"/>
                </a:moveTo>
                <a:lnTo>
                  <a:pt x="3324390" y="0"/>
                </a:lnTo>
                <a:lnTo>
                  <a:pt x="3324390" y="523592"/>
                </a:lnTo>
                <a:lnTo>
                  <a:pt x="0" y="5235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38966" y="0"/>
            <a:ext cx="3587348" cy="704322"/>
          </a:xfrm>
          <a:custGeom>
            <a:avLst/>
            <a:gdLst/>
            <a:ahLst/>
            <a:cxnLst/>
            <a:rect r="r" b="b" t="t" l="l"/>
            <a:pathLst>
              <a:path h="704322" w="3587348">
                <a:moveTo>
                  <a:pt x="0" y="0"/>
                </a:moveTo>
                <a:lnTo>
                  <a:pt x="3587348" y="0"/>
                </a:lnTo>
                <a:lnTo>
                  <a:pt x="3587348" y="704322"/>
                </a:lnTo>
                <a:lnTo>
                  <a:pt x="0" y="70432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208814" y="3344637"/>
            <a:ext cx="10232747" cy="41053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711"/>
              </a:lnSpc>
            </a:pPr>
            <a:r>
              <a:rPr lang="en-US" sz="2926">
                <a:solidFill>
                  <a:srgbClr val="545454"/>
                </a:solidFill>
                <a:latin typeface="Inter"/>
                <a:ea typeface="Inter"/>
                <a:cs typeface="Inter"/>
                <a:sym typeface="Inter"/>
              </a:rPr>
              <a:t>Metode yang digunakan dalam project ini mengikuti alur kerja sistem deep learning yang komprehensif, mulai dari pengolahan data hingga evaluasi performa model . Fokus utama penelitian ini adalah penerapan Parameter-Efficient Fine-Tuning (PEFT) menggunakan teknik Low-Rank Adaptation (LoRA) untuk meminimalkan penggunaan sumber daya komputasi.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08814" y="2164073"/>
            <a:ext cx="9550330" cy="940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95"/>
              </a:lnSpc>
            </a:pPr>
            <a:r>
              <a:rPr lang="en-US" sz="6500" b="true">
                <a:solidFill>
                  <a:srgbClr val="2C3E50"/>
                </a:solidFill>
                <a:latin typeface="Poppins Bold"/>
                <a:ea typeface="Poppins Bold"/>
                <a:cs typeface="Poppins Bold"/>
                <a:sym typeface="Poppins Bold"/>
              </a:rPr>
              <a:t>Metode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933016" y="6527362"/>
            <a:ext cx="14884693" cy="17320370"/>
            <a:chOff x="0" y="0"/>
            <a:chExt cx="6985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2C3E5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168275"/>
              <a:ext cx="698500" cy="504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63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1666818" y="8717604"/>
            <a:ext cx="4000919" cy="4655615"/>
            <a:chOff x="0" y="0"/>
            <a:chExt cx="6985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blipFill>
              <a:blip r:embed="rId2"/>
              <a:stretch>
                <a:fillRect l="-53434" t="0" r="-53434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2471080" y="9909719"/>
            <a:ext cx="3324390" cy="523591"/>
          </a:xfrm>
          <a:custGeom>
            <a:avLst/>
            <a:gdLst/>
            <a:ahLst/>
            <a:cxnLst/>
            <a:rect r="r" b="b" t="t" l="l"/>
            <a:pathLst>
              <a:path h="523591" w="3324390">
                <a:moveTo>
                  <a:pt x="0" y="0"/>
                </a:moveTo>
                <a:lnTo>
                  <a:pt x="3324390" y="0"/>
                </a:lnTo>
                <a:lnTo>
                  <a:pt x="3324390" y="523592"/>
                </a:lnTo>
                <a:lnTo>
                  <a:pt x="0" y="5235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1441561" y="-142919"/>
            <a:ext cx="3324390" cy="523591"/>
          </a:xfrm>
          <a:custGeom>
            <a:avLst/>
            <a:gdLst/>
            <a:ahLst/>
            <a:cxnLst/>
            <a:rect r="r" b="b" t="t" l="l"/>
            <a:pathLst>
              <a:path h="523591" w="3324390">
                <a:moveTo>
                  <a:pt x="0" y="0"/>
                </a:moveTo>
                <a:lnTo>
                  <a:pt x="3324390" y="0"/>
                </a:lnTo>
                <a:lnTo>
                  <a:pt x="3324390" y="523592"/>
                </a:lnTo>
                <a:lnTo>
                  <a:pt x="0" y="5235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38966" y="0"/>
            <a:ext cx="3587348" cy="704322"/>
          </a:xfrm>
          <a:custGeom>
            <a:avLst/>
            <a:gdLst/>
            <a:ahLst/>
            <a:cxnLst/>
            <a:rect r="r" b="b" t="t" l="l"/>
            <a:pathLst>
              <a:path h="704322" w="3587348">
                <a:moveTo>
                  <a:pt x="0" y="0"/>
                </a:moveTo>
                <a:lnTo>
                  <a:pt x="3587348" y="0"/>
                </a:lnTo>
                <a:lnTo>
                  <a:pt x="3587348" y="704322"/>
                </a:lnTo>
                <a:lnTo>
                  <a:pt x="0" y="70432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28700" y="1071522"/>
            <a:ext cx="9787833" cy="6795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87"/>
              </a:lnSpc>
            </a:pPr>
            <a:r>
              <a:rPr lang="en-US" sz="4124" b="true">
                <a:solidFill>
                  <a:srgbClr val="3B4540"/>
                </a:solidFill>
                <a:latin typeface="Fraunces Bold"/>
                <a:ea typeface="Fraunces Bold"/>
                <a:cs typeface="Fraunces Bold"/>
                <a:sym typeface="Fraunces Bold"/>
              </a:rPr>
              <a:t>Metodologi: Alur Pengerjaan Project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24668" y="2061124"/>
            <a:ext cx="264166" cy="406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062">
                <a:solidFill>
                  <a:srgbClr val="405449"/>
                </a:solidFill>
                <a:latin typeface="Fraunces Light"/>
                <a:ea typeface="Fraunces Light"/>
                <a:cs typeface="Fraunces Light"/>
                <a:sym typeface="Fraunces Light"/>
              </a:rPr>
              <a:t>01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924668" y="2557758"/>
            <a:ext cx="8087173" cy="28575"/>
            <a:chOff x="0" y="0"/>
            <a:chExt cx="10782897" cy="381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0782935" cy="38100"/>
            </a:xfrm>
            <a:custGeom>
              <a:avLst/>
              <a:gdLst/>
              <a:ahLst/>
              <a:cxnLst/>
              <a:rect r="r" b="b" t="t" l="l"/>
              <a:pathLst>
                <a:path h="38100" w="10782935">
                  <a:moveTo>
                    <a:pt x="0" y="0"/>
                  </a:moveTo>
                  <a:lnTo>
                    <a:pt x="10782935" y="0"/>
                  </a:lnTo>
                  <a:lnTo>
                    <a:pt x="10782935" y="38100"/>
                  </a:lnTo>
                  <a:lnTo>
                    <a:pt x="0" y="38100"/>
                  </a:lnTo>
                  <a:close/>
                </a:path>
              </a:pathLst>
            </a:custGeom>
            <a:solidFill>
              <a:srgbClr val="2C3E50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14" id="14"/>
          <p:cNvSpPr txBox="true"/>
          <p:nvPr/>
        </p:nvSpPr>
        <p:spPr>
          <a:xfrm rot="0">
            <a:off x="924668" y="2737399"/>
            <a:ext cx="3717579" cy="4222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562" b="true">
                <a:solidFill>
                  <a:srgbClr val="405449"/>
                </a:solidFill>
                <a:latin typeface="Fraunces Bold"/>
                <a:ea typeface="Fraunces Bold"/>
                <a:cs typeface="Fraunces Bold"/>
                <a:sym typeface="Fraunces Bold"/>
              </a:rPr>
              <a:t>Pengumpulan Dataset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24668" y="3222869"/>
            <a:ext cx="8087173" cy="9405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062">
                <a:solidFill>
                  <a:srgbClr val="405449"/>
                </a:solidFill>
                <a:latin typeface="Arimo"/>
                <a:ea typeface="Arimo"/>
                <a:cs typeface="Arimo"/>
                <a:sym typeface="Arimo"/>
              </a:rPr>
              <a:t>Mengambil BBC News Summary Dataset dari Kaggle (2.225 artikel, 5 kategori).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276007" y="2061124"/>
            <a:ext cx="264166" cy="406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062">
                <a:solidFill>
                  <a:srgbClr val="405449"/>
                </a:solidFill>
                <a:latin typeface="Fraunces Light"/>
                <a:ea typeface="Fraunces Light"/>
                <a:cs typeface="Fraunces Light"/>
                <a:sym typeface="Fraunces Light"/>
              </a:rPr>
              <a:t>02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9276007" y="2557758"/>
            <a:ext cx="8087316" cy="28575"/>
            <a:chOff x="0" y="0"/>
            <a:chExt cx="10783087" cy="381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0783062" cy="38100"/>
            </a:xfrm>
            <a:custGeom>
              <a:avLst/>
              <a:gdLst/>
              <a:ahLst/>
              <a:cxnLst/>
              <a:rect r="r" b="b" t="t" l="l"/>
              <a:pathLst>
                <a:path h="38100" w="10783062">
                  <a:moveTo>
                    <a:pt x="0" y="0"/>
                  </a:moveTo>
                  <a:lnTo>
                    <a:pt x="10783062" y="0"/>
                  </a:lnTo>
                  <a:lnTo>
                    <a:pt x="10783062" y="38100"/>
                  </a:lnTo>
                  <a:lnTo>
                    <a:pt x="0" y="38100"/>
                  </a:lnTo>
                  <a:close/>
                </a:path>
              </a:pathLst>
            </a:custGeom>
            <a:solidFill>
              <a:srgbClr val="2C3E50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19" id="19"/>
          <p:cNvSpPr txBox="true"/>
          <p:nvPr/>
        </p:nvSpPr>
        <p:spPr>
          <a:xfrm rot="0">
            <a:off x="9276007" y="2737399"/>
            <a:ext cx="3657009" cy="4222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562" b="true">
                <a:solidFill>
                  <a:srgbClr val="405449"/>
                </a:solidFill>
                <a:latin typeface="Fraunces Bold"/>
                <a:ea typeface="Fraunces Bold"/>
                <a:cs typeface="Fraunces Bold"/>
                <a:sym typeface="Fraunces Bold"/>
              </a:rPr>
              <a:t>Pra-pemrosesan Data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276007" y="3222869"/>
            <a:ext cx="8087316" cy="9405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062">
                <a:solidFill>
                  <a:srgbClr val="405449"/>
                </a:solidFill>
                <a:latin typeface="Arimo"/>
                <a:ea typeface="Arimo"/>
                <a:cs typeface="Arimo"/>
                <a:sym typeface="Arimo"/>
              </a:rPr>
              <a:t>Pembersihan NaN dan penghapusan outlier (IQR) untuk kualitas data.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24668" y="4549531"/>
            <a:ext cx="264166" cy="406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062">
                <a:solidFill>
                  <a:srgbClr val="405449"/>
                </a:solidFill>
                <a:latin typeface="Fraunces Light"/>
                <a:ea typeface="Fraunces Light"/>
                <a:cs typeface="Fraunces Light"/>
                <a:sym typeface="Fraunces Light"/>
              </a:rPr>
              <a:t>03</a:t>
            </a:r>
          </a:p>
        </p:txBody>
      </p:sp>
      <p:grpSp>
        <p:nvGrpSpPr>
          <p:cNvPr name="Group 22" id="22"/>
          <p:cNvGrpSpPr/>
          <p:nvPr/>
        </p:nvGrpSpPr>
        <p:grpSpPr>
          <a:xfrm rot="0">
            <a:off x="924668" y="5046164"/>
            <a:ext cx="8087173" cy="28575"/>
            <a:chOff x="0" y="0"/>
            <a:chExt cx="10782897" cy="381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0782935" cy="38100"/>
            </a:xfrm>
            <a:custGeom>
              <a:avLst/>
              <a:gdLst/>
              <a:ahLst/>
              <a:cxnLst/>
              <a:rect r="r" b="b" t="t" l="l"/>
              <a:pathLst>
                <a:path h="38100" w="10782935">
                  <a:moveTo>
                    <a:pt x="0" y="0"/>
                  </a:moveTo>
                  <a:lnTo>
                    <a:pt x="10782935" y="0"/>
                  </a:lnTo>
                  <a:lnTo>
                    <a:pt x="10782935" y="38100"/>
                  </a:lnTo>
                  <a:lnTo>
                    <a:pt x="0" y="38100"/>
                  </a:lnTo>
                  <a:close/>
                </a:path>
              </a:pathLst>
            </a:custGeom>
            <a:solidFill>
              <a:srgbClr val="2C3E50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24" id="24"/>
          <p:cNvSpPr txBox="true"/>
          <p:nvPr/>
        </p:nvSpPr>
        <p:spPr>
          <a:xfrm rot="0">
            <a:off x="924668" y="5225806"/>
            <a:ext cx="3302498" cy="4222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562" b="true">
                <a:solidFill>
                  <a:srgbClr val="405449"/>
                </a:solidFill>
                <a:latin typeface="Fraunces Bold"/>
                <a:ea typeface="Fraunces Bold"/>
                <a:cs typeface="Fraunces Bold"/>
                <a:sym typeface="Fraunces Bold"/>
              </a:rPr>
              <a:t>Tokenisasi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924668" y="5711276"/>
            <a:ext cx="8087173" cy="9405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062">
                <a:solidFill>
                  <a:srgbClr val="405449"/>
                </a:solidFill>
                <a:latin typeface="Arimo"/>
                <a:ea typeface="Arimo"/>
                <a:cs typeface="Arimo"/>
                <a:sym typeface="Arimo"/>
              </a:rPr>
              <a:t>Menggunakan tokenizer BPE BART (max 512 token artikel, 128 token ringkasan).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9276007" y="4549531"/>
            <a:ext cx="264166" cy="406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062">
                <a:solidFill>
                  <a:srgbClr val="405449"/>
                </a:solidFill>
                <a:latin typeface="Fraunces Light"/>
                <a:ea typeface="Fraunces Light"/>
                <a:cs typeface="Fraunces Light"/>
                <a:sym typeface="Fraunces Light"/>
              </a:rPr>
              <a:t>04</a:t>
            </a:r>
          </a:p>
        </p:txBody>
      </p:sp>
      <p:grpSp>
        <p:nvGrpSpPr>
          <p:cNvPr name="Group 27" id="27"/>
          <p:cNvGrpSpPr/>
          <p:nvPr/>
        </p:nvGrpSpPr>
        <p:grpSpPr>
          <a:xfrm rot="0">
            <a:off x="9276007" y="5046164"/>
            <a:ext cx="8087316" cy="28575"/>
            <a:chOff x="0" y="0"/>
            <a:chExt cx="10783087" cy="381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10783062" cy="38100"/>
            </a:xfrm>
            <a:custGeom>
              <a:avLst/>
              <a:gdLst/>
              <a:ahLst/>
              <a:cxnLst/>
              <a:rect r="r" b="b" t="t" l="l"/>
              <a:pathLst>
                <a:path h="38100" w="10783062">
                  <a:moveTo>
                    <a:pt x="0" y="0"/>
                  </a:moveTo>
                  <a:lnTo>
                    <a:pt x="10783062" y="0"/>
                  </a:lnTo>
                  <a:lnTo>
                    <a:pt x="10783062" y="38100"/>
                  </a:lnTo>
                  <a:lnTo>
                    <a:pt x="0" y="38100"/>
                  </a:lnTo>
                  <a:close/>
                </a:path>
              </a:pathLst>
            </a:custGeom>
            <a:solidFill>
              <a:srgbClr val="2C3E50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29" id="29"/>
          <p:cNvSpPr txBox="true"/>
          <p:nvPr/>
        </p:nvSpPr>
        <p:spPr>
          <a:xfrm rot="0">
            <a:off x="9276007" y="5225806"/>
            <a:ext cx="3302498" cy="4222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562" b="true">
                <a:solidFill>
                  <a:srgbClr val="405449"/>
                </a:solidFill>
                <a:latin typeface="Fraunces Bold"/>
                <a:ea typeface="Fraunces Bold"/>
                <a:cs typeface="Fraunces Bold"/>
                <a:sym typeface="Fraunces Bold"/>
              </a:rPr>
              <a:t>Konfigurasi LoRA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9276007" y="5711276"/>
            <a:ext cx="8087316" cy="9405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062">
                <a:solidFill>
                  <a:srgbClr val="405449"/>
                </a:solidFill>
                <a:latin typeface="Arimo"/>
                <a:ea typeface="Arimo"/>
                <a:cs typeface="Arimo"/>
                <a:sym typeface="Arimo"/>
              </a:rPr>
              <a:t>Menyuntikkan matriks peringkat rendah (rank r=8) pada lapisan query (Q) dan value (V) dengan α=32 dan dropout 0,1.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924668" y="7037937"/>
            <a:ext cx="264166" cy="406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062">
                <a:solidFill>
                  <a:srgbClr val="405449"/>
                </a:solidFill>
                <a:latin typeface="Fraunces Light"/>
                <a:ea typeface="Fraunces Light"/>
                <a:cs typeface="Fraunces Light"/>
                <a:sym typeface="Fraunces Light"/>
              </a:rPr>
              <a:t>05</a:t>
            </a:r>
          </a:p>
        </p:txBody>
      </p:sp>
      <p:grpSp>
        <p:nvGrpSpPr>
          <p:cNvPr name="Group 32" id="32"/>
          <p:cNvGrpSpPr/>
          <p:nvPr/>
        </p:nvGrpSpPr>
        <p:grpSpPr>
          <a:xfrm rot="0">
            <a:off x="924668" y="7534570"/>
            <a:ext cx="8087173" cy="28575"/>
            <a:chOff x="0" y="0"/>
            <a:chExt cx="10782897" cy="38100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10782935" cy="38100"/>
            </a:xfrm>
            <a:custGeom>
              <a:avLst/>
              <a:gdLst/>
              <a:ahLst/>
              <a:cxnLst/>
              <a:rect r="r" b="b" t="t" l="l"/>
              <a:pathLst>
                <a:path h="38100" w="10782935">
                  <a:moveTo>
                    <a:pt x="0" y="0"/>
                  </a:moveTo>
                  <a:lnTo>
                    <a:pt x="10782935" y="0"/>
                  </a:lnTo>
                  <a:lnTo>
                    <a:pt x="10782935" y="38100"/>
                  </a:lnTo>
                  <a:lnTo>
                    <a:pt x="0" y="38100"/>
                  </a:lnTo>
                  <a:close/>
                </a:path>
              </a:pathLst>
            </a:custGeom>
            <a:solidFill>
              <a:srgbClr val="2C3E50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34" id="34"/>
          <p:cNvSpPr txBox="true"/>
          <p:nvPr/>
        </p:nvSpPr>
        <p:spPr>
          <a:xfrm rot="0">
            <a:off x="924668" y="7714212"/>
            <a:ext cx="3302498" cy="4222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562" b="true">
                <a:solidFill>
                  <a:srgbClr val="405449"/>
                </a:solidFill>
                <a:latin typeface="Fraunces Bold"/>
                <a:ea typeface="Fraunces Bold"/>
                <a:cs typeface="Fraunces Bold"/>
                <a:sym typeface="Fraunces Bold"/>
              </a:rPr>
              <a:t>Fine-Tuning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924668" y="8199682"/>
            <a:ext cx="8087173" cy="9405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062">
                <a:solidFill>
                  <a:srgbClr val="405449"/>
                </a:solidFill>
                <a:latin typeface="Arimo"/>
                <a:ea typeface="Arimo"/>
                <a:cs typeface="Arimo"/>
                <a:sym typeface="Arimo"/>
              </a:rPr>
              <a:t>Melatih model dengan optimizer AdamW, learning rate 1x10^-4, warmup 100 langkah, 10 epoch.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9276007" y="7037937"/>
            <a:ext cx="264166" cy="406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062">
                <a:solidFill>
                  <a:srgbClr val="405449"/>
                </a:solidFill>
                <a:latin typeface="Fraunces Light"/>
                <a:ea typeface="Fraunces Light"/>
                <a:cs typeface="Fraunces Light"/>
                <a:sym typeface="Fraunces Light"/>
              </a:rPr>
              <a:t>06</a:t>
            </a:r>
          </a:p>
        </p:txBody>
      </p:sp>
      <p:grpSp>
        <p:nvGrpSpPr>
          <p:cNvPr name="Group 37" id="37"/>
          <p:cNvGrpSpPr/>
          <p:nvPr/>
        </p:nvGrpSpPr>
        <p:grpSpPr>
          <a:xfrm rot="0">
            <a:off x="9276007" y="7534570"/>
            <a:ext cx="8087316" cy="28575"/>
            <a:chOff x="0" y="0"/>
            <a:chExt cx="10783087" cy="38100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10783062" cy="38100"/>
            </a:xfrm>
            <a:custGeom>
              <a:avLst/>
              <a:gdLst/>
              <a:ahLst/>
              <a:cxnLst/>
              <a:rect r="r" b="b" t="t" l="l"/>
              <a:pathLst>
                <a:path h="38100" w="10783062">
                  <a:moveTo>
                    <a:pt x="0" y="0"/>
                  </a:moveTo>
                  <a:lnTo>
                    <a:pt x="10783062" y="0"/>
                  </a:lnTo>
                  <a:lnTo>
                    <a:pt x="10783062" y="38100"/>
                  </a:lnTo>
                  <a:lnTo>
                    <a:pt x="0" y="38100"/>
                  </a:lnTo>
                  <a:close/>
                </a:path>
              </a:pathLst>
            </a:custGeom>
            <a:solidFill>
              <a:srgbClr val="2C3E50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39" id="39"/>
          <p:cNvSpPr txBox="true"/>
          <p:nvPr/>
        </p:nvSpPr>
        <p:spPr>
          <a:xfrm rot="0">
            <a:off x="9276007" y="7714212"/>
            <a:ext cx="3302498" cy="4222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562" b="true">
                <a:solidFill>
                  <a:srgbClr val="405449"/>
                </a:solidFill>
                <a:latin typeface="Fraunces Bold"/>
                <a:ea typeface="Fraunces Bold"/>
                <a:cs typeface="Fraunces Bold"/>
                <a:sym typeface="Fraunces Bold"/>
              </a:rPr>
              <a:t>Evaluasi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9276007" y="8199682"/>
            <a:ext cx="8087316" cy="9405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062">
                <a:solidFill>
                  <a:srgbClr val="405449"/>
                </a:solidFill>
                <a:latin typeface="Arimo"/>
                <a:ea typeface="Arimo"/>
                <a:cs typeface="Arimo"/>
                <a:sym typeface="Arimo"/>
              </a:rPr>
              <a:t>Mengukur performa dengan metrik ROUGE-1, ROUGE-2, dan ROUGE-L.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358110" y="7367429"/>
            <a:ext cx="14884693" cy="17320370"/>
            <a:chOff x="0" y="0"/>
            <a:chExt cx="6985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2C3E5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168275"/>
              <a:ext cx="698500" cy="504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63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3062857" y="2317615"/>
            <a:ext cx="13503677" cy="55374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16"/>
              </a:lnSpc>
            </a:pPr>
            <a:r>
              <a:rPr lang="en-US" sz="2494">
                <a:solidFill>
                  <a:srgbClr val="545454"/>
                </a:solidFill>
                <a:latin typeface="Inter"/>
                <a:ea typeface="Inter"/>
                <a:cs typeface="Inter"/>
                <a:sym typeface="Inter"/>
              </a:rPr>
              <a:t>Sistem ini berbasis model BART-Large, sebuah arsitektur sequence-to-sequence yang menggabungkan bidirectional encoder dan auto-regressive decoder yang masing-masing terdiri dari 6 lapisan transformer .</a:t>
            </a:r>
          </a:p>
          <a:p>
            <a:pPr algn="l">
              <a:lnSpc>
                <a:spcPts val="4016"/>
              </a:lnSpc>
            </a:pPr>
            <a:r>
              <a:rPr lang="en-US" sz="2494">
                <a:solidFill>
                  <a:srgbClr val="545454"/>
                </a:solidFill>
                <a:latin typeface="Inter"/>
                <a:ea typeface="Inter"/>
                <a:cs typeface="Inter"/>
                <a:sym typeface="Inter"/>
              </a:rPr>
              <a:t>Untuk meningkatkan efisiensi, dilakukan modifikasi pada mekanisme attention sebagai berikut:</a:t>
            </a:r>
          </a:p>
          <a:p>
            <a:pPr algn="l" marL="538627" indent="-269314" lvl="1">
              <a:lnSpc>
                <a:spcPts val="4016"/>
              </a:lnSpc>
              <a:buFont typeface="Arial"/>
              <a:buChar char="•"/>
            </a:pPr>
            <a:r>
              <a:rPr lang="en-US" sz="2494">
                <a:solidFill>
                  <a:srgbClr val="545454"/>
                </a:solidFill>
                <a:latin typeface="Inter"/>
                <a:ea typeface="Inter"/>
                <a:cs typeface="Inter"/>
                <a:sym typeface="Inter"/>
              </a:rPr>
              <a:t>Pembekuan Bobot: Seluruh bobot asli model BART-Large sebesar 406.290.432 parameter dibekukan (frozen), sehingga tidak ada pembaruan pada bobot dasar selama pelatihan. </a:t>
            </a:r>
          </a:p>
          <a:p>
            <a:pPr algn="l" marL="538627" indent="-269314" lvl="1">
              <a:lnSpc>
                <a:spcPts val="4016"/>
              </a:lnSpc>
              <a:buFont typeface="Arial"/>
              <a:buChar char="•"/>
            </a:pPr>
            <a:r>
              <a:rPr lang="en-US" sz="2494">
                <a:solidFill>
                  <a:srgbClr val="545454"/>
                </a:solidFill>
                <a:latin typeface="Inter"/>
                <a:ea typeface="Inter"/>
                <a:cs typeface="Inter"/>
                <a:sym typeface="Inter"/>
              </a:rPr>
              <a:t>Penyisipan LoRA: Matriks dekomposisi peringkat rendah B ∈ R d×r dan A ∈ R r×k disisipkan ke dalam lapisan attention. Pembaruan bobot (∆W) direpresentasikan sebagai W = W0 + BA [1].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8645214" y="-98733"/>
            <a:ext cx="3324390" cy="523591"/>
          </a:xfrm>
          <a:custGeom>
            <a:avLst/>
            <a:gdLst/>
            <a:ahLst/>
            <a:cxnLst/>
            <a:rect r="r" b="b" t="t" l="l"/>
            <a:pathLst>
              <a:path h="523591" w="3324390">
                <a:moveTo>
                  <a:pt x="0" y="0"/>
                </a:moveTo>
                <a:lnTo>
                  <a:pt x="3324390" y="0"/>
                </a:lnTo>
                <a:lnTo>
                  <a:pt x="3324390" y="523592"/>
                </a:lnTo>
                <a:lnTo>
                  <a:pt x="0" y="5235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74316" y="0"/>
            <a:ext cx="3587348" cy="704322"/>
          </a:xfrm>
          <a:custGeom>
            <a:avLst/>
            <a:gdLst/>
            <a:ahLst/>
            <a:cxnLst/>
            <a:rect r="r" b="b" t="t" l="l"/>
            <a:pathLst>
              <a:path h="704322" w="3587348">
                <a:moveTo>
                  <a:pt x="0" y="0"/>
                </a:moveTo>
                <a:lnTo>
                  <a:pt x="3587348" y="0"/>
                </a:lnTo>
                <a:lnTo>
                  <a:pt x="3587348" y="704322"/>
                </a:lnTo>
                <a:lnTo>
                  <a:pt x="0" y="7043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062857" y="1232344"/>
            <a:ext cx="11687293" cy="851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84"/>
              </a:lnSpc>
            </a:pPr>
            <a:r>
              <a:rPr lang="en-US" sz="5907" b="true">
                <a:solidFill>
                  <a:srgbClr val="2C3E50"/>
                </a:solidFill>
                <a:latin typeface="Poppins Bold"/>
                <a:ea typeface="Poppins Bold"/>
                <a:cs typeface="Poppins Bold"/>
                <a:sym typeface="Poppins Bold"/>
              </a:rPr>
              <a:t>Arsitektur Model dan Sistem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3248048" y="8918685"/>
            <a:ext cx="4000919" cy="4655615"/>
            <a:chOff x="0" y="0"/>
            <a:chExt cx="6985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blipFill>
              <a:blip r:embed="rId5"/>
              <a:stretch>
                <a:fillRect l="-53434" t="0" r="-53434" b="0"/>
              </a:stretch>
            </a:blipFill>
          </p:spPr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8379687" y="5437521"/>
            <a:ext cx="14884693" cy="17320370"/>
            <a:chOff x="0" y="0"/>
            <a:chExt cx="6985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2C3E5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168275"/>
              <a:ext cx="698500" cy="504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63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591199" y="-131243"/>
            <a:ext cx="3324390" cy="523591"/>
          </a:xfrm>
          <a:custGeom>
            <a:avLst/>
            <a:gdLst/>
            <a:ahLst/>
            <a:cxnLst/>
            <a:rect r="r" b="b" t="t" l="l"/>
            <a:pathLst>
              <a:path h="523591" w="3324390">
                <a:moveTo>
                  <a:pt x="0" y="0"/>
                </a:moveTo>
                <a:lnTo>
                  <a:pt x="3324390" y="0"/>
                </a:lnTo>
                <a:lnTo>
                  <a:pt x="3324390" y="523591"/>
                </a:lnTo>
                <a:lnTo>
                  <a:pt x="0" y="5235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2292863" y="3881624"/>
            <a:ext cx="4687561" cy="3479447"/>
            <a:chOff x="0" y="0"/>
            <a:chExt cx="7049694" cy="523279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049643" cy="5232781"/>
            </a:xfrm>
            <a:custGeom>
              <a:avLst/>
              <a:gdLst/>
              <a:ahLst/>
              <a:cxnLst/>
              <a:rect r="r" b="b" t="t" l="l"/>
              <a:pathLst>
                <a:path h="5232781" w="7049643">
                  <a:moveTo>
                    <a:pt x="0" y="323469"/>
                  </a:moveTo>
                  <a:cubicBezTo>
                    <a:pt x="0" y="144780"/>
                    <a:pt x="144780" y="0"/>
                    <a:pt x="323469" y="0"/>
                  </a:cubicBezTo>
                  <a:lnTo>
                    <a:pt x="6726174" y="0"/>
                  </a:lnTo>
                  <a:cubicBezTo>
                    <a:pt x="6904863" y="0"/>
                    <a:pt x="7049643" y="144780"/>
                    <a:pt x="7049643" y="323469"/>
                  </a:cubicBezTo>
                  <a:lnTo>
                    <a:pt x="7049643" y="4909312"/>
                  </a:lnTo>
                  <a:cubicBezTo>
                    <a:pt x="7049643" y="5088001"/>
                    <a:pt x="6904863" y="5232781"/>
                    <a:pt x="6726174" y="5232781"/>
                  </a:cubicBezTo>
                  <a:lnTo>
                    <a:pt x="323469" y="5232781"/>
                  </a:lnTo>
                  <a:cubicBezTo>
                    <a:pt x="144780" y="5232781"/>
                    <a:pt x="0" y="5088001"/>
                    <a:pt x="0" y="4909312"/>
                  </a:cubicBezTo>
                  <a:close/>
                </a:path>
              </a:pathLst>
            </a:custGeom>
            <a:solidFill>
              <a:srgbClr val="2C3E50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8" id="8"/>
          <p:cNvGrpSpPr/>
          <p:nvPr/>
        </p:nvGrpSpPr>
        <p:grpSpPr>
          <a:xfrm rot="0">
            <a:off x="2531820" y="4120573"/>
            <a:ext cx="716873" cy="716873"/>
            <a:chOff x="0" y="0"/>
            <a:chExt cx="1078116" cy="107811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078103" cy="1078230"/>
            </a:xfrm>
            <a:custGeom>
              <a:avLst/>
              <a:gdLst/>
              <a:ahLst/>
              <a:cxnLst/>
              <a:rect r="r" b="b" t="t" l="l"/>
              <a:pathLst>
                <a:path h="1078230" w="1078103">
                  <a:moveTo>
                    <a:pt x="0" y="539115"/>
                  </a:moveTo>
                  <a:cubicBezTo>
                    <a:pt x="0" y="241300"/>
                    <a:pt x="241300" y="0"/>
                    <a:pt x="539115" y="0"/>
                  </a:cubicBezTo>
                  <a:cubicBezTo>
                    <a:pt x="836930" y="0"/>
                    <a:pt x="1078103" y="241300"/>
                    <a:pt x="1078103" y="539115"/>
                  </a:cubicBezTo>
                  <a:cubicBezTo>
                    <a:pt x="1078103" y="836930"/>
                    <a:pt x="836803" y="1078230"/>
                    <a:pt x="538988" y="1078230"/>
                  </a:cubicBezTo>
                  <a:cubicBezTo>
                    <a:pt x="241173" y="1078230"/>
                    <a:pt x="0" y="836803"/>
                    <a:pt x="0" y="539115"/>
                  </a:cubicBezTo>
                  <a:close/>
                </a:path>
              </a:pathLst>
            </a:custGeom>
            <a:solidFill>
              <a:srgbClr val="00C2FF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10" id="10" descr="preencoded.png"/>
          <p:cNvSpPr/>
          <p:nvPr/>
        </p:nvSpPr>
        <p:spPr>
          <a:xfrm flipH="false" flipV="false" rot="0">
            <a:off x="2728952" y="4317569"/>
            <a:ext cx="322610" cy="322610"/>
          </a:xfrm>
          <a:custGeom>
            <a:avLst/>
            <a:gdLst/>
            <a:ahLst/>
            <a:cxnLst/>
            <a:rect r="r" b="b" t="t" l="l"/>
            <a:pathLst>
              <a:path h="322610" w="322610">
                <a:moveTo>
                  <a:pt x="0" y="0"/>
                </a:moveTo>
                <a:lnTo>
                  <a:pt x="322610" y="0"/>
                </a:lnTo>
                <a:lnTo>
                  <a:pt x="322610" y="322610"/>
                </a:lnTo>
                <a:lnTo>
                  <a:pt x="0" y="3226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-7693" r="0" b="-7693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7219381" y="3881624"/>
            <a:ext cx="4687687" cy="3479447"/>
            <a:chOff x="0" y="0"/>
            <a:chExt cx="7049884" cy="523279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7049897" cy="5232781"/>
            </a:xfrm>
            <a:custGeom>
              <a:avLst/>
              <a:gdLst/>
              <a:ahLst/>
              <a:cxnLst/>
              <a:rect r="r" b="b" t="t" l="l"/>
              <a:pathLst>
                <a:path h="5232781" w="7049897">
                  <a:moveTo>
                    <a:pt x="0" y="323469"/>
                  </a:moveTo>
                  <a:cubicBezTo>
                    <a:pt x="0" y="144780"/>
                    <a:pt x="144780" y="0"/>
                    <a:pt x="323469" y="0"/>
                  </a:cubicBezTo>
                  <a:lnTo>
                    <a:pt x="6726428" y="0"/>
                  </a:lnTo>
                  <a:cubicBezTo>
                    <a:pt x="6905117" y="0"/>
                    <a:pt x="7049897" y="144780"/>
                    <a:pt x="7049897" y="323469"/>
                  </a:cubicBezTo>
                  <a:lnTo>
                    <a:pt x="7049897" y="4909312"/>
                  </a:lnTo>
                  <a:cubicBezTo>
                    <a:pt x="7049897" y="5088001"/>
                    <a:pt x="6905117" y="5232781"/>
                    <a:pt x="6726428" y="5232781"/>
                  </a:cubicBezTo>
                  <a:lnTo>
                    <a:pt x="323469" y="5232781"/>
                  </a:lnTo>
                  <a:cubicBezTo>
                    <a:pt x="144780" y="5232781"/>
                    <a:pt x="0" y="5088001"/>
                    <a:pt x="0" y="4909312"/>
                  </a:cubicBezTo>
                  <a:close/>
                </a:path>
              </a:pathLst>
            </a:custGeom>
            <a:solidFill>
              <a:srgbClr val="2C3E50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13" id="13"/>
          <p:cNvGrpSpPr/>
          <p:nvPr/>
        </p:nvGrpSpPr>
        <p:grpSpPr>
          <a:xfrm rot="0">
            <a:off x="7458330" y="4120573"/>
            <a:ext cx="716873" cy="716873"/>
            <a:chOff x="0" y="0"/>
            <a:chExt cx="1078116" cy="1078116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078103" cy="1078230"/>
            </a:xfrm>
            <a:custGeom>
              <a:avLst/>
              <a:gdLst/>
              <a:ahLst/>
              <a:cxnLst/>
              <a:rect r="r" b="b" t="t" l="l"/>
              <a:pathLst>
                <a:path h="1078230" w="1078103">
                  <a:moveTo>
                    <a:pt x="0" y="539115"/>
                  </a:moveTo>
                  <a:cubicBezTo>
                    <a:pt x="0" y="241300"/>
                    <a:pt x="241300" y="0"/>
                    <a:pt x="539115" y="0"/>
                  </a:cubicBezTo>
                  <a:cubicBezTo>
                    <a:pt x="836930" y="0"/>
                    <a:pt x="1078103" y="241300"/>
                    <a:pt x="1078103" y="539115"/>
                  </a:cubicBezTo>
                  <a:cubicBezTo>
                    <a:pt x="1078103" y="836930"/>
                    <a:pt x="836803" y="1078230"/>
                    <a:pt x="538988" y="1078230"/>
                  </a:cubicBezTo>
                  <a:cubicBezTo>
                    <a:pt x="241173" y="1078230"/>
                    <a:pt x="0" y="836803"/>
                    <a:pt x="0" y="539115"/>
                  </a:cubicBezTo>
                  <a:close/>
                </a:path>
              </a:pathLst>
            </a:custGeom>
            <a:solidFill>
              <a:srgbClr val="00C2FF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15" id="15" descr="preencoded.png"/>
          <p:cNvSpPr/>
          <p:nvPr/>
        </p:nvSpPr>
        <p:spPr>
          <a:xfrm flipH="false" flipV="false" rot="0">
            <a:off x="7655462" y="4317569"/>
            <a:ext cx="322610" cy="322610"/>
          </a:xfrm>
          <a:custGeom>
            <a:avLst/>
            <a:gdLst/>
            <a:ahLst/>
            <a:cxnLst/>
            <a:rect r="r" b="b" t="t" l="l"/>
            <a:pathLst>
              <a:path h="322610" w="322610">
                <a:moveTo>
                  <a:pt x="0" y="0"/>
                </a:moveTo>
                <a:lnTo>
                  <a:pt x="322610" y="0"/>
                </a:lnTo>
                <a:lnTo>
                  <a:pt x="322610" y="322610"/>
                </a:lnTo>
                <a:lnTo>
                  <a:pt x="0" y="32261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5127" t="0" r="-5127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12146026" y="3881624"/>
            <a:ext cx="4687561" cy="3479447"/>
            <a:chOff x="0" y="0"/>
            <a:chExt cx="7049694" cy="5232794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7049643" cy="5232781"/>
            </a:xfrm>
            <a:custGeom>
              <a:avLst/>
              <a:gdLst/>
              <a:ahLst/>
              <a:cxnLst/>
              <a:rect r="r" b="b" t="t" l="l"/>
              <a:pathLst>
                <a:path h="5232781" w="7049643">
                  <a:moveTo>
                    <a:pt x="0" y="323469"/>
                  </a:moveTo>
                  <a:cubicBezTo>
                    <a:pt x="0" y="144780"/>
                    <a:pt x="144780" y="0"/>
                    <a:pt x="323469" y="0"/>
                  </a:cubicBezTo>
                  <a:lnTo>
                    <a:pt x="6726174" y="0"/>
                  </a:lnTo>
                  <a:cubicBezTo>
                    <a:pt x="6904863" y="0"/>
                    <a:pt x="7049643" y="144780"/>
                    <a:pt x="7049643" y="323469"/>
                  </a:cubicBezTo>
                  <a:lnTo>
                    <a:pt x="7049643" y="4909312"/>
                  </a:lnTo>
                  <a:cubicBezTo>
                    <a:pt x="7049643" y="5088001"/>
                    <a:pt x="6904863" y="5232781"/>
                    <a:pt x="6726174" y="5232781"/>
                  </a:cubicBezTo>
                  <a:lnTo>
                    <a:pt x="323469" y="5232781"/>
                  </a:lnTo>
                  <a:cubicBezTo>
                    <a:pt x="144780" y="5232781"/>
                    <a:pt x="0" y="5088001"/>
                    <a:pt x="0" y="4909312"/>
                  </a:cubicBezTo>
                  <a:close/>
                </a:path>
              </a:pathLst>
            </a:custGeom>
            <a:solidFill>
              <a:srgbClr val="2C3E50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18" id="18"/>
          <p:cNvGrpSpPr/>
          <p:nvPr/>
        </p:nvGrpSpPr>
        <p:grpSpPr>
          <a:xfrm rot="0">
            <a:off x="12384984" y="4120573"/>
            <a:ext cx="716873" cy="716873"/>
            <a:chOff x="0" y="0"/>
            <a:chExt cx="1078116" cy="1078116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078103" cy="1078230"/>
            </a:xfrm>
            <a:custGeom>
              <a:avLst/>
              <a:gdLst/>
              <a:ahLst/>
              <a:cxnLst/>
              <a:rect r="r" b="b" t="t" l="l"/>
              <a:pathLst>
                <a:path h="1078230" w="1078103">
                  <a:moveTo>
                    <a:pt x="0" y="539115"/>
                  </a:moveTo>
                  <a:cubicBezTo>
                    <a:pt x="0" y="241300"/>
                    <a:pt x="241300" y="0"/>
                    <a:pt x="539115" y="0"/>
                  </a:cubicBezTo>
                  <a:cubicBezTo>
                    <a:pt x="836930" y="0"/>
                    <a:pt x="1078103" y="241300"/>
                    <a:pt x="1078103" y="539115"/>
                  </a:cubicBezTo>
                  <a:cubicBezTo>
                    <a:pt x="1078103" y="836930"/>
                    <a:pt x="836803" y="1078230"/>
                    <a:pt x="538988" y="1078230"/>
                  </a:cubicBezTo>
                  <a:cubicBezTo>
                    <a:pt x="241173" y="1078230"/>
                    <a:pt x="0" y="836803"/>
                    <a:pt x="0" y="539115"/>
                  </a:cubicBezTo>
                  <a:close/>
                </a:path>
              </a:pathLst>
            </a:custGeom>
            <a:solidFill>
              <a:srgbClr val="00C2FF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20" id="20" descr="preencoded.png"/>
          <p:cNvSpPr/>
          <p:nvPr/>
        </p:nvSpPr>
        <p:spPr>
          <a:xfrm flipH="false" flipV="false" rot="0">
            <a:off x="12582107" y="4317569"/>
            <a:ext cx="322610" cy="322610"/>
          </a:xfrm>
          <a:custGeom>
            <a:avLst/>
            <a:gdLst/>
            <a:ahLst/>
            <a:cxnLst/>
            <a:rect r="r" b="b" t="t" l="l"/>
            <a:pathLst>
              <a:path h="322610" w="322610">
                <a:moveTo>
                  <a:pt x="0" y="0"/>
                </a:moveTo>
                <a:lnTo>
                  <a:pt x="322610" y="0"/>
                </a:lnTo>
                <a:lnTo>
                  <a:pt x="322610" y="322610"/>
                </a:lnTo>
                <a:lnTo>
                  <a:pt x="0" y="32261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-17948" r="0" b="-17948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49262" y="40187"/>
            <a:ext cx="3587348" cy="704322"/>
          </a:xfrm>
          <a:custGeom>
            <a:avLst/>
            <a:gdLst/>
            <a:ahLst/>
            <a:cxnLst/>
            <a:rect r="r" b="b" t="t" l="l"/>
            <a:pathLst>
              <a:path h="704322" w="3587348">
                <a:moveTo>
                  <a:pt x="0" y="0"/>
                </a:moveTo>
                <a:lnTo>
                  <a:pt x="3587348" y="0"/>
                </a:lnTo>
                <a:lnTo>
                  <a:pt x="3587348" y="704322"/>
                </a:lnTo>
                <a:lnTo>
                  <a:pt x="0" y="70432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2292863" y="2906879"/>
            <a:ext cx="8101165" cy="6163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54"/>
              </a:lnSpc>
            </a:pPr>
            <a:r>
              <a:rPr lang="en-US" b="true" sz="3712">
                <a:solidFill>
                  <a:srgbClr val="2C3E50"/>
                </a:solidFill>
                <a:latin typeface="Fraunces Bold"/>
                <a:ea typeface="Fraunces Bold"/>
                <a:cs typeface="Fraunces Bold"/>
                <a:sym typeface="Fraunces Bold"/>
              </a:rPr>
              <a:t>Efisiensi Parameter dan Generasi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2531820" y="5057353"/>
            <a:ext cx="3016842" cy="3924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6"/>
              </a:lnSpc>
            </a:pPr>
            <a:r>
              <a:rPr lang="en-US" b="true" sz="2327">
                <a:solidFill>
                  <a:srgbClr val="FFFFFF"/>
                </a:solidFill>
                <a:latin typeface="Fraunces Bold"/>
                <a:ea typeface="Fraunces Bold"/>
                <a:cs typeface="Fraunces Bold"/>
                <a:sym typeface="Fraunces Bold"/>
              </a:rPr>
              <a:t>Efisiensi Parameter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2531820" y="5497855"/>
            <a:ext cx="4209646" cy="859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92"/>
              </a:lnSpc>
            </a:pPr>
            <a:r>
              <a:rPr lang="en-US" sz="1828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Mengurangi parameter yang dilatih menjadi 2,4 juta (0,58% dari total).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7458330" y="5057353"/>
            <a:ext cx="2987286" cy="3924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6"/>
              </a:lnSpc>
            </a:pPr>
            <a:r>
              <a:rPr lang="en-US" b="true" sz="2327">
                <a:solidFill>
                  <a:srgbClr val="FFFFFF"/>
                </a:solidFill>
                <a:latin typeface="Fraunces Bold"/>
                <a:ea typeface="Fraunces Bold"/>
                <a:cs typeface="Fraunces Bold"/>
                <a:sym typeface="Fraunces Bold"/>
              </a:rPr>
              <a:t>Optimasi Memori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7458330" y="5497855"/>
            <a:ext cx="4209781" cy="859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92"/>
              </a:lnSpc>
            </a:pPr>
            <a:r>
              <a:rPr lang="en-US" sz="1828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Kebutuhan memori penyimpanan turun dari 1,5 GB menjadi 10–20 MB.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2384984" y="5057353"/>
            <a:ext cx="3155655" cy="3924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6"/>
              </a:lnSpc>
            </a:pPr>
            <a:r>
              <a:rPr lang="en-US" b="true" sz="2327">
                <a:solidFill>
                  <a:srgbClr val="FFFFFF"/>
                </a:solidFill>
                <a:latin typeface="Fraunces Bold"/>
                <a:ea typeface="Fraunces Bold"/>
                <a:cs typeface="Fraunces Bold"/>
                <a:sym typeface="Fraunces Bold"/>
              </a:rPr>
              <a:t>Mekanisme Generasi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2384984" y="5497855"/>
            <a:ext cx="4209646" cy="16242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92"/>
              </a:lnSpc>
            </a:pPr>
            <a:r>
              <a:rPr lang="en-US" sz="1828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Ringkasan dihasilkan menggunakan strategi beam search (lebar beam 4, no-repeat n-gram size 3, penalti panjang α=2.0).</a:t>
            </a:r>
          </a:p>
        </p:txBody>
      </p:sp>
      <p:grpSp>
        <p:nvGrpSpPr>
          <p:cNvPr name="Group 29" id="29"/>
          <p:cNvGrpSpPr/>
          <p:nvPr/>
        </p:nvGrpSpPr>
        <p:grpSpPr>
          <a:xfrm rot="0">
            <a:off x="3319879" y="8855013"/>
            <a:ext cx="4000919" cy="4655615"/>
            <a:chOff x="0" y="0"/>
            <a:chExt cx="698500" cy="81280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blipFill>
              <a:blip r:embed="rId11"/>
              <a:stretch>
                <a:fillRect l="-53434" t="0" r="-53434" b="0"/>
              </a:stretch>
            </a:blipFill>
          </p:spPr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946982" y="5594636"/>
            <a:ext cx="14884693" cy="17320370"/>
            <a:chOff x="0" y="0"/>
            <a:chExt cx="6985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2C3E5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168275"/>
              <a:ext cx="698500" cy="504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63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1103296" y="8916748"/>
            <a:ext cx="4000919" cy="4655615"/>
            <a:chOff x="0" y="0"/>
            <a:chExt cx="6985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blipFill>
              <a:blip r:embed="rId2"/>
              <a:stretch>
                <a:fillRect l="-53434" t="0" r="-53434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2471080" y="9909719"/>
            <a:ext cx="3324390" cy="523591"/>
          </a:xfrm>
          <a:custGeom>
            <a:avLst/>
            <a:gdLst/>
            <a:ahLst/>
            <a:cxnLst/>
            <a:rect r="r" b="b" t="t" l="l"/>
            <a:pathLst>
              <a:path h="523591" w="3324390">
                <a:moveTo>
                  <a:pt x="0" y="0"/>
                </a:moveTo>
                <a:lnTo>
                  <a:pt x="3324390" y="0"/>
                </a:lnTo>
                <a:lnTo>
                  <a:pt x="3324390" y="523592"/>
                </a:lnTo>
                <a:lnTo>
                  <a:pt x="0" y="5235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1441561" y="-142919"/>
            <a:ext cx="3324390" cy="523591"/>
          </a:xfrm>
          <a:custGeom>
            <a:avLst/>
            <a:gdLst/>
            <a:ahLst/>
            <a:cxnLst/>
            <a:rect r="r" b="b" t="t" l="l"/>
            <a:pathLst>
              <a:path h="523591" w="3324390">
                <a:moveTo>
                  <a:pt x="0" y="0"/>
                </a:moveTo>
                <a:lnTo>
                  <a:pt x="3324390" y="0"/>
                </a:lnTo>
                <a:lnTo>
                  <a:pt x="3324390" y="523592"/>
                </a:lnTo>
                <a:lnTo>
                  <a:pt x="0" y="5235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38966" y="0"/>
            <a:ext cx="3587348" cy="704322"/>
          </a:xfrm>
          <a:custGeom>
            <a:avLst/>
            <a:gdLst/>
            <a:ahLst/>
            <a:cxnLst/>
            <a:rect r="r" b="b" t="t" l="l"/>
            <a:pathLst>
              <a:path h="704322" w="3587348">
                <a:moveTo>
                  <a:pt x="0" y="0"/>
                </a:moveTo>
                <a:lnTo>
                  <a:pt x="3587348" y="0"/>
                </a:lnTo>
                <a:lnTo>
                  <a:pt x="3587348" y="704322"/>
                </a:lnTo>
                <a:lnTo>
                  <a:pt x="0" y="70432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816873" y="2383590"/>
            <a:ext cx="11894942" cy="58769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11"/>
              </a:lnSpc>
            </a:pPr>
            <a:r>
              <a:rPr lang="en-US" sz="2926">
                <a:solidFill>
                  <a:srgbClr val="545454"/>
                </a:solidFill>
                <a:latin typeface="Inter"/>
                <a:ea typeface="Inter"/>
                <a:cs typeface="Inter"/>
                <a:sym typeface="Inter"/>
              </a:rPr>
              <a:t>LoRA merupakan teknik fine-tuning efisien yang membekukan bobot asli model dan hanya melatih matriks tambahan berpangkat rendah.</a:t>
            </a:r>
          </a:p>
          <a:p>
            <a:pPr algn="l">
              <a:lnSpc>
                <a:spcPts val="4711"/>
              </a:lnSpc>
            </a:pPr>
            <a:r>
              <a:rPr lang="en-US" sz="2926" b="true">
                <a:solidFill>
                  <a:srgbClr val="545454"/>
                </a:solidFill>
                <a:latin typeface="Inter Bold"/>
                <a:ea typeface="Inter Bold"/>
                <a:cs typeface="Inter Bold"/>
                <a:sym typeface="Inter Bold"/>
              </a:rPr>
              <a:t>Formulasi Matematis LoRA</a:t>
            </a:r>
          </a:p>
          <a:p>
            <a:pPr algn="l">
              <a:lnSpc>
                <a:spcPts val="4711"/>
              </a:lnSpc>
            </a:pPr>
            <a:r>
              <a:rPr lang="en-US" sz="2926">
                <a:solidFill>
                  <a:srgbClr val="545454"/>
                </a:solidFill>
                <a:latin typeface="Inter"/>
                <a:ea typeface="Inter"/>
                <a:cs typeface="Inter"/>
                <a:sym typeface="Inter"/>
              </a:rPr>
              <a:t>Untuk bobot awal W0 ∈ Rd×k, pembaruan bobot dinyatakan sebagai:</a:t>
            </a:r>
          </a:p>
          <a:p>
            <a:pPr algn="l">
              <a:lnSpc>
                <a:spcPts val="4711"/>
              </a:lnSpc>
            </a:pPr>
            <a:r>
              <a:rPr lang="en-US" sz="2926">
                <a:solidFill>
                  <a:srgbClr val="545454"/>
                </a:solidFill>
                <a:latin typeface="Inter"/>
                <a:ea typeface="Inter"/>
                <a:cs typeface="Inter"/>
                <a:sym typeface="Inter"/>
              </a:rPr>
              <a:t>W = W0 + ∆W = W0 + BA (1)</a:t>
            </a:r>
          </a:p>
          <a:p>
            <a:pPr algn="l">
              <a:lnSpc>
                <a:spcPts val="4711"/>
              </a:lnSpc>
            </a:pPr>
            <a:r>
              <a:rPr lang="en-US" sz="2926">
                <a:solidFill>
                  <a:srgbClr val="545454"/>
                </a:solidFill>
                <a:latin typeface="Inter"/>
                <a:ea typeface="Inter"/>
                <a:cs typeface="Inter"/>
                <a:sym typeface="Inter"/>
              </a:rPr>
              <a:t>dengan B ∈ Rd×r dan A ∈ Rr×k, di mana r ≪ min(d, k). Selama pelatihan, W0</a:t>
            </a:r>
          </a:p>
          <a:p>
            <a:pPr algn="l">
              <a:lnSpc>
                <a:spcPts val="4711"/>
              </a:lnSpc>
            </a:pPr>
            <a:r>
              <a:rPr lang="en-US" sz="2926">
                <a:solidFill>
                  <a:srgbClr val="545454"/>
                </a:solidFill>
                <a:latin typeface="Inter"/>
                <a:ea typeface="Inter"/>
                <a:cs typeface="Inter"/>
                <a:sym typeface="Inter"/>
              </a:rPr>
              <a:t>dibekukan dan hanya A serta B yang diperbarui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16873" y="1609285"/>
            <a:ext cx="11016629" cy="668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88"/>
              </a:lnSpc>
            </a:pPr>
            <a:r>
              <a:rPr lang="en-US" sz="4649" b="true">
                <a:solidFill>
                  <a:srgbClr val="2C3E50"/>
                </a:solidFill>
                <a:latin typeface="Poppins Bold"/>
                <a:ea typeface="Poppins Bold"/>
                <a:cs typeface="Poppins Bold"/>
                <a:sym typeface="Poppins Bold"/>
              </a:rPr>
              <a:t>Low-Rank Adaptation (LoRA)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DAG9Xxz7suM</dc:identifier>
  <dcterms:modified xsi:type="dcterms:W3CDTF">2011-08-01T06:04:30Z</dcterms:modified>
  <cp:revision>1</cp:revision>
  <dc:title>Biru Putih Modern Futuristik Kecerdasan Buatan Presentasi</dc:title>
</cp:coreProperties>
</file>